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BFBFBF"/>
    <a:srgbClr val="FF7C80"/>
    <a:srgbClr val="FFFF99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4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97D190CD-8470-44EB-842C-50B8DAB785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963" t="35518" r="6420" b="13344"/>
          <a:stretch/>
        </p:blipFill>
        <p:spPr>
          <a:xfrm>
            <a:off x="4061879" y="0"/>
            <a:ext cx="2815514" cy="1528458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0BC31D4-5E38-41E6-85AA-B25C09E9FF43}"/>
              </a:ext>
            </a:extLst>
          </p:cNvPr>
          <p:cNvSpPr/>
          <p:nvPr userDrawn="1"/>
        </p:nvSpPr>
        <p:spPr>
          <a:xfrm>
            <a:off x="4062193" y="1"/>
            <a:ext cx="2815200" cy="1525008"/>
          </a:xfrm>
          <a:prstGeom prst="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AA11A9C-BEE5-4325-954E-38B33997A3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174" t="22361" r="9617" b="29146"/>
          <a:stretch/>
        </p:blipFill>
        <p:spPr>
          <a:xfrm>
            <a:off x="0" y="2358960"/>
            <a:ext cx="3428998" cy="1498778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D9D5A96-66AD-466F-8F02-9B501016B82B}"/>
              </a:ext>
            </a:extLst>
          </p:cNvPr>
          <p:cNvSpPr/>
          <p:nvPr userDrawn="1"/>
        </p:nvSpPr>
        <p:spPr>
          <a:xfrm>
            <a:off x="-2701" y="2351269"/>
            <a:ext cx="3430800" cy="1497600"/>
          </a:xfrm>
          <a:prstGeom prst="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A4FC51-90F9-4D07-9B62-7ECE259C4281}"/>
              </a:ext>
            </a:extLst>
          </p:cNvPr>
          <p:cNvSpPr/>
          <p:nvPr userDrawn="1"/>
        </p:nvSpPr>
        <p:spPr>
          <a:xfrm>
            <a:off x="1" y="1"/>
            <a:ext cx="4061880" cy="2358959"/>
          </a:xfrm>
          <a:prstGeom prst="rect">
            <a:avLst/>
          </a:prstGeom>
          <a:solidFill>
            <a:srgbClr val="4472C4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0C4144-102B-4FBB-9231-A288249BE1F5}"/>
              </a:ext>
            </a:extLst>
          </p:cNvPr>
          <p:cNvSpPr txBox="1"/>
          <p:nvPr userDrawn="1"/>
        </p:nvSpPr>
        <p:spPr>
          <a:xfrm rot="16200000">
            <a:off x="-3856529" y="4461255"/>
            <a:ext cx="8423653" cy="8156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5300" b="1" dirty="0">
                <a:solidFill>
                  <a:srgbClr val="FF7C80">
                    <a:alpha val="50000"/>
                  </a:srgbClr>
                </a:solidFill>
              </a:rPr>
              <a:t>D</a:t>
            </a:r>
            <a:r>
              <a:rPr kumimoji="1" lang="en-US" altLang="ja-JP" sz="5300" b="1" dirty="0">
                <a:solidFill>
                  <a:schemeClr val="accent1">
                    <a:lumMod val="50000"/>
                    <a:alpha val="50000"/>
                  </a:schemeClr>
                </a:solidFill>
              </a:rPr>
              <a:t>ESIGN THINKING </a:t>
            </a:r>
            <a:r>
              <a:rPr kumimoji="1" lang="en-US" altLang="ja-JP" sz="5300" b="1" dirty="0">
                <a:solidFill>
                  <a:schemeClr val="bg1">
                    <a:alpha val="50000"/>
                  </a:schemeClr>
                </a:solidFill>
              </a:rPr>
              <a:t>APPR</a:t>
            </a:r>
            <a:r>
              <a:rPr kumimoji="1" lang="en-US" altLang="ja-JP" sz="5300" b="1" dirty="0">
                <a:solidFill>
                  <a:schemeClr val="accent1">
                    <a:lumMod val="50000"/>
                    <a:alpha val="50000"/>
                  </a:schemeClr>
                </a:solidFill>
              </a:rPr>
              <a:t>OACH</a:t>
            </a:r>
            <a:endParaRPr kumimoji="1" lang="ja-JP" altLang="en-US" sz="5300" b="1" dirty="0">
              <a:solidFill>
                <a:schemeClr val="accent1">
                  <a:lumMod val="50000"/>
                  <a:alpha val="50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C3BA2D-E386-4A11-9F78-5209A1E33E82}"/>
              </a:ext>
            </a:extLst>
          </p:cNvPr>
          <p:cNvSpPr txBox="1"/>
          <p:nvPr userDrawn="1"/>
        </p:nvSpPr>
        <p:spPr>
          <a:xfrm>
            <a:off x="718543" y="-77446"/>
            <a:ext cx="5176866" cy="8156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5300" b="1" dirty="0">
                <a:solidFill>
                  <a:schemeClr val="accent1">
                    <a:lumMod val="50000"/>
                    <a:alpha val="50000"/>
                  </a:schemeClr>
                </a:solidFill>
              </a:rPr>
              <a:t>FOR CO-CRE</a:t>
            </a:r>
            <a:r>
              <a:rPr kumimoji="1" lang="en-US" altLang="ja-JP" sz="5300" b="1" dirty="0">
                <a:solidFill>
                  <a:schemeClr val="bg1">
                    <a:alpha val="50000"/>
                  </a:schemeClr>
                </a:solidFill>
              </a:rPr>
              <a:t>ATION</a:t>
            </a:r>
            <a:endParaRPr kumimoji="1" lang="ja-JP" altLang="en-US" sz="5300" b="1" dirty="0">
              <a:solidFill>
                <a:schemeClr val="bg1">
                  <a:alpha val="50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A3A0DD-3055-461E-A6C4-1BD30D8EE181}"/>
              </a:ext>
            </a:extLst>
          </p:cNvPr>
          <p:cNvSpPr/>
          <p:nvPr userDrawn="1"/>
        </p:nvSpPr>
        <p:spPr>
          <a:xfrm>
            <a:off x="3428998" y="1528458"/>
            <a:ext cx="3429002" cy="2320411"/>
          </a:xfrm>
          <a:prstGeom prst="rect">
            <a:avLst/>
          </a:prstGeom>
          <a:solidFill>
            <a:srgbClr val="4472C4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34E2E5-BE97-4C4B-8EF5-66A61611CD05}"/>
              </a:ext>
            </a:extLst>
          </p:cNvPr>
          <p:cNvSpPr txBox="1"/>
          <p:nvPr userDrawn="1"/>
        </p:nvSpPr>
        <p:spPr>
          <a:xfrm>
            <a:off x="-1" y="9174480"/>
            <a:ext cx="6857999" cy="731520"/>
          </a:xfrm>
          <a:prstGeom prst="rect">
            <a:avLst/>
          </a:prstGeom>
          <a:solidFill>
            <a:schemeClr val="tx1"/>
          </a:solidFill>
        </p:spPr>
        <p:txBody>
          <a:bodyPr wrap="none" tIns="0" bIns="108000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1500" b="1" dirty="0">
                <a:solidFill>
                  <a:schemeClr val="bg1"/>
                </a:solidFill>
              </a:rPr>
              <a:t>佐賀県産業労働部 産業政策課 </a:t>
            </a:r>
            <a:r>
              <a:rPr kumimoji="1" lang="en-US" altLang="ja-JP" sz="1500" b="1" dirty="0">
                <a:solidFill>
                  <a:schemeClr val="bg1"/>
                </a:solidFill>
                <a:latin typeface="+mn-ea"/>
              </a:rPr>
              <a:t>DX</a:t>
            </a:r>
            <a:r>
              <a:rPr kumimoji="1" lang="ja-JP" altLang="en-US" sz="1500" b="1" dirty="0">
                <a:solidFill>
                  <a:schemeClr val="bg1"/>
                </a:solidFill>
                <a:latin typeface="+mn-ea"/>
              </a:rPr>
              <a:t>・</a:t>
            </a:r>
            <a:r>
              <a:rPr kumimoji="1" lang="ja-JP" altLang="en-US" sz="1500" b="1" dirty="0">
                <a:solidFill>
                  <a:schemeClr val="bg1"/>
                </a:solidFill>
              </a:rPr>
              <a:t>スタートアップ推進室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（担当：五郎川）</a:t>
            </a:r>
            <a:endParaRPr kumimoji="1" lang="en-US" altLang="ja-JP" sz="1500" b="1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1100" b="1" dirty="0">
                <a:solidFill>
                  <a:schemeClr val="bg1"/>
                </a:solidFill>
              </a:rPr>
              <a:t>Tel 0952(25)7586 / Fax 0952(25)7270 / mail innovation@pref.saga.lg.jp /URL www.facebook.com/SagaIClab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6531BA0-68B0-46F7-99C7-97E8CC027597}"/>
              </a:ext>
            </a:extLst>
          </p:cNvPr>
          <p:cNvCxnSpPr/>
          <p:nvPr userDrawn="1"/>
        </p:nvCxnSpPr>
        <p:spPr>
          <a:xfrm>
            <a:off x="297000" y="9541858"/>
            <a:ext cx="6264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1D822D3-CC24-4CEC-8A62-E83727B69B24}"/>
              </a:ext>
            </a:extLst>
          </p:cNvPr>
          <p:cNvSpPr txBox="1"/>
          <p:nvPr userDrawn="1"/>
        </p:nvSpPr>
        <p:spPr>
          <a:xfrm rot="920463">
            <a:off x="633430" y="898200"/>
            <a:ext cx="2462213" cy="11079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>
                    <a:alpha val="50000"/>
                  </a:schemeClr>
                </a:solidFill>
              </a:rPr>
              <a:t>もっと多くの人に</a:t>
            </a:r>
            <a:endParaRPr kumimoji="1" lang="en-US" altLang="ja-JP" sz="2400" b="1" dirty="0">
              <a:solidFill>
                <a:schemeClr val="bg1">
                  <a:alpha val="50000"/>
                </a:schemeClr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>
                    <a:alpha val="50000"/>
                  </a:schemeClr>
                </a:solidFill>
              </a:rPr>
              <a:t>自社のファンに</a:t>
            </a:r>
            <a:endParaRPr kumimoji="1" lang="en-US" altLang="ja-JP" sz="2400" b="1" dirty="0">
              <a:solidFill>
                <a:schemeClr val="bg1">
                  <a:alpha val="50000"/>
                </a:schemeClr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>
                    <a:alpha val="50000"/>
                  </a:schemeClr>
                </a:solidFill>
              </a:rPr>
              <a:t>なってほしい</a:t>
            </a:r>
            <a:r>
              <a:rPr kumimoji="1" lang="en-US" altLang="ja-JP" sz="2400" b="1" dirty="0">
                <a:solidFill>
                  <a:schemeClr val="bg1">
                    <a:alpha val="50000"/>
                  </a:schemeClr>
                </a:solidFill>
              </a:rPr>
              <a:t>…</a:t>
            </a:r>
            <a:endParaRPr kumimoji="1" lang="ja-JP" altLang="en-US" sz="2400" b="1" dirty="0">
              <a:solidFill>
                <a:schemeClr val="bg1">
                  <a:alpha val="50000"/>
                </a:schemeClr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C100AF-AAF6-47C1-AFCA-A7F8AEA119AE}"/>
              </a:ext>
            </a:extLst>
          </p:cNvPr>
          <p:cNvSpPr txBox="1"/>
          <p:nvPr userDrawn="1"/>
        </p:nvSpPr>
        <p:spPr>
          <a:xfrm rot="19956028">
            <a:off x="3680881" y="2066876"/>
            <a:ext cx="2989601" cy="11079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>
                    <a:alpha val="50000"/>
                  </a:schemeClr>
                </a:solidFill>
              </a:rPr>
              <a:t>今よりずっと</a:t>
            </a:r>
            <a:endParaRPr kumimoji="1" lang="en-US" altLang="ja-JP" sz="2400" b="1" dirty="0">
              <a:solidFill>
                <a:schemeClr val="bg1">
                  <a:alpha val="50000"/>
                </a:schemeClr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>
                    <a:alpha val="50000"/>
                  </a:schemeClr>
                </a:solidFill>
              </a:rPr>
              <a:t>ワクワク・ドキドキ</a:t>
            </a:r>
            <a:endParaRPr kumimoji="1" lang="en-US" altLang="ja-JP" sz="2400" b="1" dirty="0">
              <a:solidFill>
                <a:schemeClr val="bg1">
                  <a:alpha val="50000"/>
                </a:schemeClr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bg1">
                    <a:alpha val="50000"/>
                  </a:schemeClr>
                </a:solidFill>
              </a:rPr>
              <a:t>できる会社にしたい</a:t>
            </a:r>
            <a:r>
              <a:rPr kumimoji="1" lang="en-US" altLang="ja-JP" sz="2400" b="1" dirty="0">
                <a:solidFill>
                  <a:schemeClr val="bg1">
                    <a:alpha val="50000"/>
                  </a:schemeClr>
                </a:solidFill>
              </a:rPr>
              <a:t>…</a:t>
            </a:r>
            <a:endParaRPr kumimoji="1" lang="ja-JP" altLang="en-US" sz="2400" b="1" dirty="0">
              <a:solidFill>
                <a:schemeClr val="bg1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25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97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210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29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50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02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66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44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03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7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9D502-E692-48EC-81A5-1F2F174D8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1E369E-21B7-4E93-B928-E203F268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6C9434-09E4-40D4-9F57-2305A4E38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B2CAD7-20E9-4371-9BF6-C8B0DC20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83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57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D6C1-15A4-4332-ACB0-EC12DAA6A5C8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EE853-410D-484A-A202-123249EEB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26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4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1C81B36-DC8D-4A12-88A6-CEA33235B9CD}"/>
              </a:ext>
            </a:extLst>
          </p:cNvPr>
          <p:cNvSpPr txBox="1">
            <a:spLocks/>
          </p:cNvSpPr>
          <p:nvPr/>
        </p:nvSpPr>
        <p:spPr>
          <a:xfrm>
            <a:off x="775382" y="5831787"/>
            <a:ext cx="2583770" cy="160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ja-JP" altLang="en-US" sz="1150" b="1" dirty="0"/>
              <a:t>令和</a:t>
            </a:r>
            <a:r>
              <a:rPr lang="en-US" altLang="ja-JP" sz="1150" b="1" dirty="0"/>
              <a:t>2</a:t>
            </a:r>
            <a:r>
              <a:rPr lang="ja-JP" altLang="en-US" sz="1150" b="1" dirty="0"/>
              <a:t>年</a:t>
            </a:r>
            <a:r>
              <a:rPr lang="en-US" altLang="ja-JP" sz="1150" b="1" dirty="0"/>
              <a:t>5</a:t>
            </a:r>
            <a:r>
              <a:rPr lang="ja-JP" altLang="en-US" sz="1150" b="1" dirty="0"/>
              <a:t>月</a:t>
            </a:r>
            <a:r>
              <a:rPr lang="en-US" altLang="ja-JP" sz="1150" b="1" dirty="0"/>
              <a:t>20</a:t>
            </a:r>
            <a:r>
              <a:rPr lang="ja-JP" altLang="en-US" sz="1150" b="1" dirty="0"/>
              <a:t>日（水）～</a:t>
            </a:r>
            <a:r>
              <a:rPr lang="en-US" altLang="ja-JP" sz="1150" b="1" dirty="0"/>
              <a:t>6</a:t>
            </a:r>
            <a:r>
              <a:rPr lang="ja-JP" altLang="en-US" sz="1150" b="1" dirty="0"/>
              <a:t>月</a:t>
            </a:r>
            <a:r>
              <a:rPr lang="en-US" altLang="ja-JP" sz="1150" b="1" dirty="0"/>
              <a:t>22</a:t>
            </a:r>
            <a:r>
              <a:rPr lang="ja-JP" altLang="en-US" sz="1150" b="1" dirty="0"/>
              <a:t>日（月）</a:t>
            </a:r>
            <a:endParaRPr lang="ja-JP" altLang="en-US" sz="115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E9F0E7-1C74-4324-A293-A7072865DF54}"/>
              </a:ext>
            </a:extLst>
          </p:cNvPr>
          <p:cNvSpPr txBox="1"/>
          <p:nvPr/>
        </p:nvSpPr>
        <p:spPr>
          <a:xfrm>
            <a:off x="3503780" y="5511026"/>
            <a:ext cx="1008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事業の流れ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AD14BE-B782-4635-99F9-6824C6E54EA5}"/>
              </a:ext>
            </a:extLst>
          </p:cNvPr>
          <p:cNvSpPr txBox="1"/>
          <p:nvPr/>
        </p:nvSpPr>
        <p:spPr>
          <a:xfrm>
            <a:off x="3509563" y="5873294"/>
            <a:ext cx="648000" cy="323165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Step1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4E32C8-9EBA-497F-9C5F-163CB62B80E2}"/>
              </a:ext>
            </a:extLst>
          </p:cNvPr>
          <p:cNvSpPr txBox="1"/>
          <p:nvPr/>
        </p:nvSpPr>
        <p:spPr>
          <a:xfrm>
            <a:off x="3498682" y="6619419"/>
            <a:ext cx="648000" cy="323165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Step2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E3C2DD-396C-46BB-A488-FC3116613BB6}"/>
              </a:ext>
            </a:extLst>
          </p:cNvPr>
          <p:cNvSpPr txBox="1"/>
          <p:nvPr/>
        </p:nvSpPr>
        <p:spPr>
          <a:xfrm>
            <a:off x="3498682" y="7545693"/>
            <a:ext cx="648000" cy="323165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Step3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" name="グラフィックス 9" descr="カスタマー レビュー">
            <a:extLst>
              <a:ext uri="{FF2B5EF4-FFF2-40B4-BE49-F238E27FC236}">
                <a16:creationId xmlns:a16="http://schemas.microsoft.com/office/drawing/2014/main" id="{931C6358-1E3E-49A1-BB81-161EDBA4E9E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42450" y="6939640"/>
            <a:ext cx="569330" cy="56933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CBC2A12-0C36-49E6-8354-997D929BF665}"/>
              </a:ext>
            </a:extLst>
          </p:cNvPr>
          <p:cNvSpPr txBox="1"/>
          <p:nvPr/>
        </p:nvSpPr>
        <p:spPr>
          <a:xfrm>
            <a:off x="4592867" y="6708892"/>
            <a:ext cx="2056827" cy="8386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kumimoji="1" lang="ja-JP" altLang="en-US" sz="11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ワークショップの計画・実施を伴走サポートします。</a:t>
            </a:r>
            <a:endParaRPr kumimoji="1" lang="en-US" altLang="ja-JP" sz="115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8900" indent="-88900" algn="just"/>
            <a:r>
              <a:rPr kumimoji="1"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※ </a:t>
            </a:r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ワークショップは、社内完結型はもちろん、一般の方や協業先との共創型も選択いただけます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kumimoji="1" lang="en-US" altLang="ja-JP" sz="1050" strike="sngStrik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C53C14-F5F3-4930-BC8C-531416ED09D6}"/>
              </a:ext>
            </a:extLst>
          </p:cNvPr>
          <p:cNvSpPr txBox="1"/>
          <p:nvPr/>
        </p:nvSpPr>
        <p:spPr>
          <a:xfrm>
            <a:off x="4592867" y="7628991"/>
            <a:ext cx="2056827" cy="5309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ja-JP" altLang="ja-JP" sz="1150" b="1" dirty="0"/>
              <a:t>ワークショップ後、社内定着に向けたフォローアップの御相談にのります</a:t>
            </a:r>
            <a:r>
              <a:rPr lang="ja-JP" altLang="en-US" sz="1150" b="1" dirty="0"/>
              <a:t>。</a:t>
            </a:r>
            <a:endParaRPr kumimoji="1" lang="ja-JP" altLang="en-US" sz="115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3" name="グラフィックス 12" descr="握手">
            <a:extLst>
              <a:ext uri="{FF2B5EF4-FFF2-40B4-BE49-F238E27FC236}">
                <a16:creationId xmlns:a16="http://schemas.microsoft.com/office/drawing/2014/main" id="{0748C9CB-D2F1-4BBE-9A34-C1BDF953326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45088" y="7739926"/>
            <a:ext cx="540331" cy="54033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0FCBA0-D194-4C3A-8C08-385DFA39B237}"/>
              </a:ext>
            </a:extLst>
          </p:cNvPr>
          <p:cNvSpPr txBox="1"/>
          <p:nvPr/>
        </p:nvSpPr>
        <p:spPr>
          <a:xfrm>
            <a:off x="775381" y="6221646"/>
            <a:ext cx="1008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対　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AB6E184-4F9D-46F4-B925-8B4B6C12F517}"/>
              </a:ext>
            </a:extLst>
          </p:cNvPr>
          <p:cNvSpPr txBox="1"/>
          <p:nvPr/>
        </p:nvSpPr>
        <p:spPr>
          <a:xfrm>
            <a:off x="775382" y="6561661"/>
            <a:ext cx="2583770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kumimoji="1" lang="ja-JP" altLang="en-US" sz="11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佐賀県内に事業所を有する企業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B068B7-08DC-4196-A711-17AA6500A774}"/>
              </a:ext>
            </a:extLst>
          </p:cNvPr>
          <p:cNvSpPr txBox="1"/>
          <p:nvPr/>
        </p:nvSpPr>
        <p:spPr>
          <a:xfrm>
            <a:off x="775381" y="5491772"/>
            <a:ext cx="1008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募集期間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E4B442A-B53E-4245-B219-A1DCF5BB9008}"/>
              </a:ext>
            </a:extLst>
          </p:cNvPr>
          <p:cNvSpPr txBox="1"/>
          <p:nvPr/>
        </p:nvSpPr>
        <p:spPr>
          <a:xfrm>
            <a:off x="775381" y="6929259"/>
            <a:ext cx="1008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応募方法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EAC1C53-BB92-41A3-855D-BF8ED272493D}"/>
              </a:ext>
            </a:extLst>
          </p:cNvPr>
          <p:cNvSpPr txBox="1"/>
          <p:nvPr/>
        </p:nvSpPr>
        <p:spPr>
          <a:xfrm>
            <a:off x="775381" y="7269274"/>
            <a:ext cx="2583770" cy="8848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kumimoji="1" lang="ja-JP" altLang="en-US" sz="11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エントリーシートに必要事項を記載の上、電子メール、郵送又は</a:t>
            </a:r>
            <a:r>
              <a:rPr kumimoji="1" lang="en-US" altLang="ja-JP" sz="11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FAX</a:t>
            </a:r>
            <a:r>
              <a:rPr kumimoji="1" lang="ja-JP" altLang="en-US" sz="11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にて、下記までご応募ください。</a:t>
            </a:r>
            <a:endParaRPr kumimoji="1" lang="en-US" altLang="ja-JP" sz="11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kumimoji="1" lang="ja-JP" altLang="en-US" sz="11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（応募多数の場合は、書類及び個別面談等にて審査選考の予定です。）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62F304-35C8-4EB5-87D0-52F4BD58C4DA}"/>
              </a:ext>
            </a:extLst>
          </p:cNvPr>
          <p:cNvSpPr txBox="1"/>
          <p:nvPr/>
        </p:nvSpPr>
        <p:spPr>
          <a:xfrm>
            <a:off x="4596313" y="6047782"/>
            <a:ext cx="2056827" cy="3539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kumimoji="1" lang="ja-JP" altLang="en-US" sz="11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御社の課題をじっくりお聞きして、取組むテーマを設定します。</a:t>
            </a:r>
          </a:p>
        </p:txBody>
      </p:sp>
      <p:pic>
        <p:nvPicPr>
          <p:cNvPr id="20" name="グラフィックス 19" descr="役員室">
            <a:extLst>
              <a:ext uri="{FF2B5EF4-FFF2-40B4-BE49-F238E27FC236}">
                <a16:creationId xmlns:a16="http://schemas.microsoft.com/office/drawing/2014/main" id="{8BFED273-90D5-4A5D-B45A-3F67329479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24300" y="6117777"/>
            <a:ext cx="587480" cy="587480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B4C48DE-492C-41F3-A236-EF9654D27538}"/>
              </a:ext>
            </a:extLst>
          </p:cNvPr>
          <p:cNvSpPr txBox="1"/>
          <p:nvPr/>
        </p:nvSpPr>
        <p:spPr>
          <a:xfrm>
            <a:off x="775380" y="3904258"/>
            <a:ext cx="5874313" cy="1508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県では、企業の成長支援の一環として、社会の変化に対応できるレジリエンスな（しなやかながらも芯のある）組織づくりや、そんな組織を支える社内共創人材の育成を伴走支援します。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デザイン思考は、顧客やユーザーの観察・洞察を軸に真の課題を発見し、組織の枠組みを超えた多様な関係を築きながら、互いの共創を通じて課題解決を探るための思考のツール。本事業は、この方法論を用い、各社の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課題にあわせたオリジナルのワークショップをデザインし、これを核にその実施を支援するとともに、継続的に相談・助言などを行っていきます。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共創的アプローチで、社内・社外での新たな関係性を構築し、イノベーションや価値共創への一歩を踏み出してみませんか。たくさんのご応募、お待ちしております。</a:t>
            </a:r>
            <a:endParaRPr lang="ja-JP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2AE3D63-6BF1-4F9A-B5B2-3599888BF3A7}"/>
              </a:ext>
            </a:extLst>
          </p:cNvPr>
          <p:cNvSpPr txBox="1"/>
          <p:nvPr/>
        </p:nvSpPr>
        <p:spPr>
          <a:xfrm>
            <a:off x="749254" y="2585635"/>
            <a:ext cx="6001643" cy="129266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effectLst>
                  <a:glow rad="127000">
                    <a:schemeClr val="tx2">
                      <a:lumMod val="75000"/>
                      <a:alpha val="40000"/>
                    </a:schemeClr>
                  </a:glow>
                </a:effectLst>
              </a:rPr>
              <a:t>その課題、</a:t>
            </a:r>
            <a:r>
              <a:rPr lang="ja-JP" altLang="en-US" sz="4800" b="1" dirty="0">
                <a:solidFill>
                  <a:srgbClr val="FFFF99"/>
                </a:solidFill>
                <a:effectLst>
                  <a:glow rad="127000">
                    <a:schemeClr val="tx2">
                      <a:lumMod val="75000"/>
                      <a:alpha val="40000"/>
                    </a:schemeClr>
                  </a:glow>
                </a:effectLst>
              </a:rPr>
              <a:t>共創</a:t>
            </a:r>
            <a:r>
              <a:rPr lang="ja-JP" altLang="en-US" sz="2800" b="1" dirty="0">
                <a:solidFill>
                  <a:schemeClr val="bg1"/>
                </a:solidFill>
                <a:effectLst>
                  <a:glow rad="127000">
                    <a:schemeClr val="tx2">
                      <a:lumMod val="75000"/>
                      <a:alpha val="40000"/>
                    </a:schemeClr>
                  </a:glow>
                </a:effectLst>
              </a:rPr>
              <a:t>で</a:t>
            </a:r>
            <a:endParaRPr lang="en-US" altLang="ja-JP" sz="3600" b="1" dirty="0">
              <a:solidFill>
                <a:schemeClr val="bg1"/>
              </a:solidFill>
              <a:effectLst>
                <a:glow rad="127000">
                  <a:schemeClr val="tx2">
                    <a:lumMod val="75000"/>
                    <a:alpha val="40000"/>
                  </a:schemeClr>
                </a:glow>
              </a:effectLst>
            </a:endParaRPr>
          </a:p>
          <a:p>
            <a:r>
              <a:rPr lang="ja-JP" altLang="en-US" sz="3600" b="1" dirty="0">
                <a:solidFill>
                  <a:schemeClr val="bg1"/>
                </a:solidFill>
                <a:effectLst>
                  <a:glow rad="127000">
                    <a:schemeClr val="tx2">
                      <a:lumMod val="75000"/>
                      <a:alpha val="40000"/>
                    </a:schemeClr>
                  </a:glow>
                </a:effectLst>
                <a:latin typeface="+mn-ea"/>
              </a:rPr>
              <a:t>チャレンジしてみませんか？</a:t>
            </a:r>
            <a:endParaRPr lang="ja-JP" altLang="ja-JP" sz="3600" b="1" dirty="0">
              <a:solidFill>
                <a:schemeClr val="bg1"/>
              </a:solidFill>
              <a:effectLst>
                <a:glow rad="127000">
                  <a:schemeClr val="tx2">
                    <a:lumMod val="75000"/>
                    <a:alpha val="40000"/>
                  </a:schemeClr>
                </a:glow>
              </a:effectLst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CFD3946-AB59-4C4E-80A1-76BD3BE5D250}"/>
              </a:ext>
            </a:extLst>
          </p:cNvPr>
          <p:cNvSpPr txBox="1"/>
          <p:nvPr/>
        </p:nvSpPr>
        <p:spPr>
          <a:xfrm>
            <a:off x="775379" y="8211738"/>
            <a:ext cx="5874313" cy="8806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この事業は、以下の受託者に委託して行います。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・委託先：九州大学芸術工学研究院 准教授　松前あかね 氏</a:t>
            </a:r>
          </a:p>
          <a:p>
            <a:pPr marL="355600" indent="-355600"/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概要：デザイン的アプローチによる事業モデルの構築や関係性のデザインがご専門で、国内外で講義や講演を行うなど第一線の研究者です。本県でも、様々な企業の人材育成などにご自身の現場経験・実務経験も生かしたボトムアップのアプローチで取り組まれ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425228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3F6097-AC5F-4E25-8099-6D1E573B5802}"/>
              </a:ext>
            </a:extLst>
          </p:cNvPr>
          <p:cNvSpPr/>
          <p:nvPr/>
        </p:nvSpPr>
        <p:spPr>
          <a:xfrm>
            <a:off x="0" y="1"/>
            <a:ext cx="6858000" cy="4833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例えば、こんな思いや願い、あるいは悩みはありませんか？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F8C8B6F-5E56-4A64-A0DA-0B6400A2D302}"/>
              </a:ext>
            </a:extLst>
          </p:cNvPr>
          <p:cNvSpPr/>
          <p:nvPr/>
        </p:nvSpPr>
        <p:spPr>
          <a:xfrm>
            <a:off x="169816" y="4061459"/>
            <a:ext cx="6544493" cy="68253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実情や課題は各社各様。それぞれに応じた解決への手立てを</a:t>
            </a:r>
            <a:endParaRPr kumimoji="1" lang="en-US" altLang="ja-JP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“デザイン”し、また、各社におけるその実践を支援します。</a:t>
            </a:r>
            <a:endParaRPr kumimoji="1" lang="en-US" altLang="ja-JP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0535A0D-E649-41B0-90F3-AA55C2F85623}"/>
              </a:ext>
            </a:extLst>
          </p:cNvPr>
          <p:cNvGrpSpPr/>
          <p:nvPr/>
        </p:nvGrpSpPr>
        <p:grpSpPr>
          <a:xfrm>
            <a:off x="2853000" y="1695427"/>
            <a:ext cx="1152000" cy="1152000"/>
            <a:chOff x="2959316" y="1546715"/>
            <a:chExt cx="1152000" cy="1152000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4059E9DB-A007-4FC6-9014-5CF921E2E4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59316" y="1546715"/>
              <a:ext cx="1152000" cy="1152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グラフィックス 4" descr="カスタマー レビュー">
              <a:extLst>
                <a:ext uri="{FF2B5EF4-FFF2-40B4-BE49-F238E27FC236}">
                  <a16:creationId xmlns:a16="http://schemas.microsoft.com/office/drawing/2014/main" id="{23391221-1B8E-43C4-BB72-A6DDE6B0C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08519" y="1595918"/>
              <a:ext cx="1053594" cy="1053594"/>
            </a:xfrm>
            <a:prstGeom prst="rect">
              <a:avLst/>
            </a:prstGeom>
          </p:spPr>
        </p:pic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9CA6EA2-AEEA-4144-9F47-5B9A6976A593}"/>
              </a:ext>
            </a:extLst>
          </p:cNvPr>
          <p:cNvSpPr txBox="1"/>
          <p:nvPr/>
        </p:nvSpPr>
        <p:spPr>
          <a:xfrm>
            <a:off x="169816" y="567876"/>
            <a:ext cx="3167991" cy="483325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  <a:effectLst/>
              </a:rPr>
              <a:t>新たな</a:t>
            </a:r>
            <a:r>
              <a:rPr kumimoji="1" lang="ja-JP" altLang="en-US" sz="1200" b="1">
                <a:solidFill>
                  <a:schemeClr val="bg1"/>
                </a:solidFill>
              </a:rPr>
              <a:t>顧客層</a:t>
            </a:r>
            <a:r>
              <a:rPr kumimoji="1" lang="ja-JP" altLang="en-US" sz="1200" b="1">
                <a:solidFill>
                  <a:schemeClr val="bg1"/>
                </a:solidFill>
                <a:effectLst/>
              </a:rPr>
              <a:t>を</a:t>
            </a:r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開拓したい</a:t>
            </a:r>
            <a:r>
              <a:rPr kumimoji="1" lang="en-US" altLang="ja-JP" sz="1200" b="1" dirty="0">
                <a:solidFill>
                  <a:schemeClr val="bg1"/>
                </a:solidFill>
                <a:effectLst/>
              </a:rPr>
              <a:t>…</a:t>
            </a:r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けど、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どうやって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掴んだらいいのか</a:t>
            </a:r>
            <a:endParaRPr kumimoji="1" lang="ja-JP" altLang="en-US" sz="1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2B2A487-AEDF-4037-8D79-D6FE9A1167C9}"/>
              </a:ext>
            </a:extLst>
          </p:cNvPr>
          <p:cNvSpPr txBox="1"/>
          <p:nvPr/>
        </p:nvSpPr>
        <p:spPr>
          <a:xfrm>
            <a:off x="169816" y="1054421"/>
            <a:ext cx="3167991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お客様との出会い・共創を通して、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真のニーズを掘り起こし、ファンを拡大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B9F5736-0D15-474D-B299-B419B45BFEC5}"/>
              </a:ext>
            </a:extLst>
          </p:cNvPr>
          <p:cNvSpPr txBox="1"/>
          <p:nvPr/>
        </p:nvSpPr>
        <p:spPr>
          <a:xfrm>
            <a:off x="3546317" y="567876"/>
            <a:ext cx="3167991" cy="483325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自社だけじゃ取り組めない課題なので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協業したいけど、形だけに終わって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…</a:t>
            </a:r>
            <a:endParaRPr kumimoji="1" lang="ja-JP" altLang="en-US" sz="1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01AA25A-570A-4D59-8E19-035646270266}"/>
              </a:ext>
            </a:extLst>
          </p:cNvPr>
          <p:cNvSpPr txBox="1"/>
          <p:nvPr/>
        </p:nvSpPr>
        <p:spPr>
          <a:xfrm>
            <a:off x="3546317" y="1054421"/>
            <a:ext cx="3167991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各社の自律性を尊重しつつ、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共通理解の下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ともにチャレンジできる事業体に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5FE6FA8-34DF-49B8-8C51-239DC0190D4F}"/>
              </a:ext>
            </a:extLst>
          </p:cNvPr>
          <p:cNvSpPr txBox="1"/>
          <p:nvPr/>
        </p:nvSpPr>
        <p:spPr>
          <a:xfrm>
            <a:off x="169816" y="3020104"/>
            <a:ext cx="3167991" cy="483325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今まで階層組織でかっちり働いてきたけど、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今の時代、これじゃあイノベーションが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…</a:t>
            </a:r>
            <a:endParaRPr kumimoji="1" lang="ja-JP" altLang="en-US" sz="1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BF2B006-3FE1-4B29-BF2F-28DDE555DC64}"/>
              </a:ext>
            </a:extLst>
          </p:cNvPr>
          <p:cNvSpPr txBox="1"/>
          <p:nvPr/>
        </p:nvSpPr>
        <p:spPr>
          <a:xfrm>
            <a:off x="169816" y="3506649"/>
            <a:ext cx="3167991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組織を超えたコミュニケーションなどで</a:t>
            </a: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“タネ”や“アイディア”が生まれる苗床に</a:t>
            </a:r>
          </a:p>
          <a:p>
            <a:pPr algn="ctr"/>
            <a:endParaRPr kumimoji="1" lang="en-US" altLang="ja-JP" sz="12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7BB289C-CB86-4EFE-88C3-61244FAF9652}"/>
              </a:ext>
            </a:extLst>
          </p:cNvPr>
          <p:cNvSpPr txBox="1"/>
          <p:nvPr/>
        </p:nvSpPr>
        <p:spPr>
          <a:xfrm>
            <a:off x="3520195" y="3024203"/>
            <a:ext cx="3167991" cy="483325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よく言えば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みんな多様ですごく自由だけど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/>
              </a:rPr>
              <a:t>その実、バラバラで何一つ前に進まない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D7D8DA4-FA74-4070-BF4D-F5FE1B0E0044}"/>
              </a:ext>
            </a:extLst>
          </p:cNvPr>
          <p:cNvSpPr txBox="1"/>
          <p:nvPr/>
        </p:nvSpPr>
        <p:spPr>
          <a:xfrm>
            <a:off x="3520195" y="3510748"/>
            <a:ext cx="3167991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lIns="0" tIns="36000" rIns="0" bIns="0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自由で創造的な風土を失うことなく</a:t>
            </a: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ビジョンやミッションを共有する組織に</a:t>
            </a:r>
            <a:endParaRPr kumimoji="1" lang="en-US" altLang="ja-JP" sz="1200" b="1" dirty="0">
              <a:solidFill>
                <a:schemeClr val="bg1"/>
              </a:solidFill>
              <a:effectLst/>
            </a:endParaRPr>
          </a:p>
        </p:txBody>
      </p:sp>
      <p:pic>
        <p:nvPicPr>
          <p:cNvPr id="26" name="グラフィックス 25" descr="グループでのブレーンストーミング">
            <a:extLst>
              <a:ext uri="{FF2B5EF4-FFF2-40B4-BE49-F238E27FC236}">
                <a16:creationId xmlns:a16="http://schemas.microsoft.com/office/drawing/2014/main" id="{3301AE8F-1F20-4ADF-8235-077A512A11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35223" y="1475553"/>
            <a:ext cx="914400" cy="914400"/>
          </a:xfrm>
          <a:prstGeom prst="rect">
            <a:avLst/>
          </a:prstGeom>
        </p:spPr>
      </p:pic>
      <p:pic>
        <p:nvPicPr>
          <p:cNvPr id="28" name="グラフィックス 27" descr="対象の人々">
            <a:extLst>
              <a:ext uri="{FF2B5EF4-FFF2-40B4-BE49-F238E27FC236}">
                <a16:creationId xmlns:a16="http://schemas.microsoft.com/office/drawing/2014/main" id="{ACB61820-4726-411C-8019-F13D99A23F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2939" y="1444094"/>
            <a:ext cx="914400" cy="914400"/>
          </a:xfrm>
          <a:prstGeom prst="rect">
            <a:avLst/>
          </a:prstGeom>
        </p:spPr>
      </p:pic>
      <p:pic>
        <p:nvPicPr>
          <p:cNvPr id="30" name="グラフィックス 29" descr="事業の成長">
            <a:extLst>
              <a:ext uri="{FF2B5EF4-FFF2-40B4-BE49-F238E27FC236}">
                <a16:creationId xmlns:a16="http://schemas.microsoft.com/office/drawing/2014/main" id="{459C4D1B-0738-45E8-8FF5-4B5B30CC2E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15274" y="2108193"/>
            <a:ext cx="914400" cy="914400"/>
          </a:xfrm>
          <a:prstGeom prst="rect">
            <a:avLst/>
          </a:prstGeom>
        </p:spPr>
      </p:pic>
      <p:pic>
        <p:nvPicPr>
          <p:cNvPr id="34" name="グラフィックス 33" descr="グループの成功">
            <a:extLst>
              <a:ext uri="{FF2B5EF4-FFF2-40B4-BE49-F238E27FC236}">
                <a16:creationId xmlns:a16="http://schemas.microsoft.com/office/drawing/2014/main" id="{351D6707-4352-4B74-BD65-35AD6DD164A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51497" y="1437000"/>
            <a:ext cx="914400" cy="914400"/>
          </a:xfrm>
          <a:prstGeom prst="rect">
            <a:avLst/>
          </a:prstGeom>
        </p:spPr>
      </p:pic>
      <p:pic>
        <p:nvPicPr>
          <p:cNvPr id="36" name="グラフィックス 35" descr="人の集団">
            <a:extLst>
              <a:ext uri="{FF2B5EF4-FFF2-40B4-BE49-F238E27FC236}">
                <a16:creationId xmlns:a16="http://schemas.microsoft.com/office/drawing/2014/main" id="{8E412782-9581-4653-9E9C-2D491B9428C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90890" y="2017010"/>
            <a:ext cx="914400" cy="914400"/>
          </a:xfrm>
          <a:prstGeom prst="rect">
            <a:avLst/>
          </a:prstGeom>
        </p:spPr>
      </p:pic>
      <p:pic>
        <p:nvPicPr>
          <p:cNvPr id="37" name="グラフィックス 36" descr="喝采">
            <a:extLst>
              <a:ext uri="{FF2B5EF4-FFF2-40B4-BE49-F238E27FC236}">
                <a16:creationId xmlns:a16="http://schemas.microsoft.com/office/drawing/2014/main" id="{6F972961-7A32-4B04-AB5F-130C28C40AE3}"/>
              </a:ext>
            </a:extLst>
          </p:cNvPr>
          <p:cNvPicPr>
            <a:picLocks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054203" y="2108193"/>
            <a:ext cx="830848" cy="830848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B7C1A5F-F202-4DF2-8251-4D37D7633C12}"/>
              </a:ext>
            </a:extLst>
          </p:cNvPr>
          <p:cNvSpPr txBox="1"/>
          <p:nvPr/>
        </p:nvSpPr>
        <p:spPr>
          <a:xfrm>
            <a:off x="49779" y="4836293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エントリーシート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00D268B6-2404-4426-9DEB-A93D4C3B1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289703"/>
              </p:ext>
            </p:extLst>
          </p:nvPr>
        </p:nvGraphicFramePr>
        <p:xfrm>
          <a:off x="169816" y="5148197"/>
          <a:ext cx="6459856" cy="4707210"/>
        </p:xfrm>
        <a:graphic>
          <a:graphicData uri="http://schemas.openxmlformats.org/drawingml/2006/table">
            <a:tbl>
              <a:tblPr firstRow="1" firstCol="1" bandRow="1"/>
              <a:tblGrid>
                <a:gridCol w="1846874">
                  <a:extLst>
                    <a:ext uri="{9D8B030D-6E8A-4147-A177-3AD203B41FA5}">
                      <a16:colId xmlns:a16="http://schemas.microsoft.com/office/drawing/2014/main" val="2602989574"/>
                    </a:ext>
                  </a:extLst>
                </a:gridCol>
                <a:gridCol w="851770">
                  <a:extLst>
                    <a:ext uri="{9D8B030D-6E8A-4147-A177-3AD203B41FA5}">
                      <a16:colId xmlns:a16="http://schemas.microsoft.com/office/drawing/2014/main" val="3282936611"/>
                    </a:ext>
                  </a:extLst>
                </a:gridCol>
                <a:gridCol w="325676">
                  <a:extLst>
                    <a:ext uri="{9D8B030D-6E8A-4147-A177-3AD203B41FA5}">
                      <a16:colId xmlns:a16="http://schemas.microsoft.com/office/drawing/2014/main" val="2398220504"/>
                    </a:ext>
                  </a:extLst>
                </a:gridCol>
                <a:gridCol w="544340">
                  <a:extLst>
                    <a:ext uri="{9D8B030D-6E8A-4147-A177-3AD203B41FA5}">
                      <a16:colId xmlns:a16="http://schemas.microsoft.com/office/drawing/2014/main" val="1402134653"/>
                    </a:ext>
                  </a:extLst>
                </a:gridCol>
                <a:gridCol w="695737">
                  <a:extLst>
                    <a:ext uri="{9D8B030D-6E8A-4147-A177-3AD203B41FA5}">
                      <a16:colId xmlns:a16="http://schemas.microsoft.com/office/drawing/2014/main" val="2408580978"/>
                    </a:ext>
                  </a:extLst>
                </a:gridCol>
                <a:gridCol w="864296">
                  <a:extLst>
                    <a:ext uri="{9D8B030D-6E8A-4147-A177-3AD203B41FA5}">
                      <a16:colId xmlns:a16="http://schemas.microsoft.com/office/drawing/2014/main" val="3831108517"/>
                    </a:ext>
                  </a:extLst>
                </a:gridCol>
                <a:gridCol w="1331163">
                  <a:extLst>
                    <a:ext uri="{9D8B030D-6E8A-4147-A177-3AD203B41FA5}">
                      <a16:colId xmlns:a16="http://schemas.microsoft.com/office/drawing/2014/main" val="524725206"/>
                    </a:ext>
                  </a:extLst>
                </a:gridCol>
              </a:tblGrid>
              <a:tr h="3632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企業名・代表者名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857992"/>
                  </a:ext>
                </a:extLst>
              </a:tr>
              <a:tr h="4183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所在地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〒</a:t>
                      </a:r>
                      <a:endParaRPr lang="ja-JP" sz="11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佐賀県</a:t>
                      </a:r>
                      <a:endParaRPr lang="ja-JP" sz="11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41974"/>
                  </a:ext>
                </a:extLst>
              </a:tr>
              <a:tr h="33320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連絡先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電話：　　　　　　　　　</a:t>
                      </a:r>
                      <a:endParaRPr lang="ja-JP" sz="11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gridSpan="3">
                  <a:txBody>
                    <a:bodyPr/>
                    <a:lstStyle/>
                    <a:p>
                      <a:pPr indent="402590" algn="just">
                        <a:spcAft>
                          <a:spcPts val="0"/>
                        </a:spcAft>
                      </a:pPr>
                      <a:r>
                        <a:rPr kumimoji="1" lang="ja-JP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kumimoji="1" lang="en-US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kumimoji="1" lang="ja-JP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endParaRPr lang="ja-JP" sz="11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082158"/>
                  </a:ext>
                </a:extLst>
              </a:tr>
              <a:tr h="3827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kumimoji="1" lang="ja-JP" sz="11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endParaRPr lang="ja-JP" sz="11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634901"/>
                  </a:ext>
                </a:extLst>
              </a:tr>
              <a:tr h="50773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本事業のメンバー</a:t>
                      </a:r>
                      <a:endParaRPr kumimoji="1" lang="en-US" altLang="ja-JP" sz="1400" b="1" kern="100" dirty="0">
                        <a:solidFill>
                          <a:srgbClr val="FFFFFF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（役職・氏名）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6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責任者</a:t>
                      </a: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※経営者の方や担当の責任の方</a:t>
                      </a:r>
                      <a:endParaRPr kumimoji="1" lang="en-US" altLang="ja-JP" sz="1000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1000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※経営者の方や担当の責任の方</a:t>
                      </a:r>
                      <a:endParaRPr kumimoji="1" lang="en-US" altLang="ja-JP" sz="1000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1000" kern="12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415604"/>
                  </a:ext>
                </a:extLst>
              </a:tr>
              <a:tr h="4740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担当者</a:t>
                      </a: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kumimoji="1" lang="ja-JP" altLang="en-US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社内</a:t>
                      </a:r>
                      <a:r>
                        <a:rPr kumimoji="1" lang="ja-JP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共創人材として育成したい方（複数名可）</a:t>
                      </a:r>
                      <a:endParaRPr kumimoji="1" lang="en-US" altLang="ja-JP" sz="1000" kern="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1000" kern="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※共創人材として育成したい方（複数名可）</a:t>
                      </a:r>
                      <a:endParaRPr kumimoji="1" lang="en-US" altLang="ja-JP" sz="1000" kern="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1000" kern="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997136"/>
                  </a:ext>
                </a:extLst>
              </a:tr>
              <a:tr h="468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企業理念・ビジョン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ja-JP" sz="9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008974"/>
                  </a:ext>
                </a:extLst>
              </a:tr>
              <a:tr h="695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社内外の</a:t>
                      </a: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関係性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 err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での</a:t>
                      </a: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課題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※社内・社外（協業者）・ユーザー等に関する課題を記載ください。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267798"/>
                  </a:ext>
                </a:extLst>
              </a:tr>
              <a:tr h="41507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4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事業実施のご希望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時期</a:t>
                      </a: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規模（人数）</a:t>
                      </a: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237067"/>
                  </a:ext>
                </a:extLst>
              </a:tr>
              <a:tr h="5757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ステークホルダー</a:t>
                      </a: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b="1" kern="100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b="1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0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※ワークショップに参加してもらいたい方を記載ください。</a:t>
                      </a:r>
                      <a:endParaRPr kumimoji="1" lang="en-US" altLang="ja-JP" sz="1000" kern="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11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31" marR="460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1634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71DFA1-6B03-4930-B5C2-578426DCE83E}"/>
              </a:ext>
            </a:extLst>
          </p:cNvPr>
          <p:cNvSpPr txBox="1"/>
          <p:nvPr/>
        </p:nvSpPr>
        <p:spPr>
          <a:xfrm>
            <a:off x="2257004" y="4902864"/>
            <a:ext cx="48974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/>
              <a:t>※</a:t>
            </a:r>
            <a:r>
              <a:rPr lang="ja-JP" altLang="en-US" sz="1050" b="1" dirty="0"/>
              <a:t>会社</a:t>
            </a:r>
            <a:r>
              <a:rPr lang="ja-JP" altLang="ja-JP" sz="1050" b="1" dirty="0"/>
              <a:t>パンフレットや資料などがあれば、</a:t>
            </a:r>
            <a:r>
              <a:rPr lang="ja-JP" altLang="en-US" sz="1050" b="1" dirty="0"/>
              <a:t>あわせて</a:t>
            </a:r>
            <a:r>
              <a:rPr lang="ja-JP" altLang="ja-JP" sz="1050" b="1" dirty="0"/>
              <a:t>御提出をお願いします。</a:t>
            </a:r>
            <a:endParaRPr kumimoji="1" lang="ja-JP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393615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</TotalTime>
  <Words>633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北村　和人（産業企画課）</dc:creator>
  <cp:lastModifiedBy>五郎川　裕美子（産業企画課）</cp:lastModifiedBy>
  <cp:revision>89</cp:revision>
  <cp:lastPrinted>2020-05-15T06:41:00Z</cp:lastPrinted>
  <dcterms:created xsi:type="dcterms:W3CDTF">2020-03-10T05:32:58Z</dcterms:created>
  <dcterms:modified xsi:type="dcterms:W3CDTF">2020-06-05T05:39:09Z</dcterms:modified>
</cp:coreProperties>
</file>