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8" r:id="rId5"/>
    <p:sldId id="257" r:id="rId6"/>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0" userDrawn="1">
          <p15:clr>
            <a:srgbClr val="A4A3A4"/>
          </p15:clr>
        </p15:guide>
        <p15:guide id="2" pos="2381" userDrawn="1">
          <p15:clr>
            <a:srgbClr val="A4A3A4"/>
          </p15:clr>
        </p15:guide>
        <p15:guide id="3" pos="4762" userDrawn="1">
          <p15:clr>
            <a:srgbClr val="A4A3A4"/>
          </p15:clr>
        </p15:guide>
        <p15:guide id="4" userDrawn="1">
          <p15:clr>
            <a:srgbClr val="A4A3A4"/>
          </p15:clr>
        </p15:guide>
        <p15:guide id="5" orient="horz" userDrawn="1">
          <p15:clr>
            <a:srgbClr val="A4A3A4"/>
          </p15:clr>
        </p15:guide>
        <p15:guide id="6" orient="horz" pos="6724" userDrawn="1">
          <p15:clr>
            <a:srgbClr val="A4A3A4"/>
          </p15:clr>
        </p15:guide>
        <p15:guide id="7" pos="4468" userDrawn="1">
          <p15:clr>
            <a:srgbClr val="A4A3A4"/>
          </p15:clr>
        </p15:guide>
        <p15:guide id="8" pos="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3"/>
    <a:srgbClr val="99CCFF"/>
    <a:srgbClr val="CCFFFF"/>
    <a:srgbClr val="203864"/>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80" autoAdjust="0"/>
    <p:restoredTop sz="94660"/>
  </p:normalViewPr>
  <p:slideViewPr>
    <p:cSldViewPr snapToGrid="0">
      <p:cViewPr>
        <p:scale>
          <a:sx n="50" d="100"/>
          <a:sy n="50" d="100"/>
        </p:scale>
        <p:origin x="2120" y="24"/>
      </p:cViewPr>
      <p:guideLst>
        <p:guide orient="horz" pos="3390"/>
        <p:guide pos="2381"/>
        <p:guide pos="4762"/>
        <p:guide/>
        <p:guide orient="horz"/>
        <p:guide orient="horz" pos="6724"/>
        <p:guide pos="4468"/>
        <p:guide pos="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5CF0809-C02F-4FEE-8169-A0172B5ECC96}"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F0E68B7-F6D5-4F94-A309-62AABC844E70}" type="slidenum">
              <a:rPr kumimoji="1" lang="ja-JP" altLang="en-US" smtClean="0"/>
              <a:t>‹#›</a:t>
            </a:fld>
            <a:endParaRPr kumimoji="1" lang="ja-JP" altLang="en-US"/>
          </a:p>
        </p:txBody>
      </p:sp>
    </p:spTree>
    <p:extLst>
      <p:ext uri="{BB962C8B-B14F-4D97-AF65-F5344CB8AC3E}">
        <p14:creationId xmlns:p14="http://schemas.microsoft.com/office/powerpoint/2010/main" val="3506989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0E68B7-F6D5-4F94-A309-62AABC844E70}" type="slidenum">
              <a:rPr kumimoji="1" lang="ja-JP" altLang="en-US" smtClean="0"/>
              <a:t>2</a:t>
            </a:fld>
            <a:endParaRPr kumimoji="1" lang="ja-JP" altLang="en-US"/>
          </a:p>
        </p:txBody>
      </p:sp>
    </p:spTree>
    <p:extLst>
      <p:ext uri="{BB962C8B-B14F-4D97-AF65-F5344CB8AC3E}">
        <p14:creationId xmlns:p14="http://schemas.microsoft.com/office/powerpoint/2010/main" val="26569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302302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91452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34151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139002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276293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93111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31319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68781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383536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7095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2D2073-DAC3-4D02-BB9C-B432FDD887B1}"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88562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F2D2073-DAC3-4D02-BB9C-B432FDD887B1}" type="datetimeFigureOut">
              <a:rPr kumimoji="1" lang="ja-JP" altLang="en-US" smtClean="0"/>
              <a:t>2022/12/5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65F8717-D470-4684-B42A-D31AD058364C}" type="slidenum">
              <a:rPr kumimoji="1" lang="ja-JP" altLang="en-US" smtClean="0"/>
              <a:t>‹#›</a:t>
            </a:fld>
            <a:endParaRPr kumimoji="1" lang="ja-JP" altLang="en-US"/>
          </a:p>
        </p:txBody>
      </p:sp>
    </p:spTree>
    <p:extLst>
      <p:ext uri="{BB962C8B-B14F-4D97-AF65-F5344CB8AC3E}">
        <p14:creationId xmlns:p14="http://schemas.microsoft.com/office/powerpoint/2010/main" val="14446429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F8B2769-A9BF-4BFC-B14D-C2E0E042A300}"/>
              </a:ext>
            </a:extLst>
          </p:cNvPr>
          <p:cNvPicPr>
            <a:picLocks noChangeAspect="1"/>
          </p:cNvPicPr>
          <p:nvPr/>
        </p:nvPicPr>
        <p:blipFill rotWithShape="1">
          <a:blip r:embed="rId2"/>
          <a:srcRect b="9674"/>
          <a:stretch/>
        </p:blipFill>
        <p:spPr>
          <a:xfrm>
            <a:off x="1098" y="844757"/>
            <a:ext cx="7559675" cy="3082223"/>
          </a:xfrm>
          <a:prstGeom prst="rect">
            <a:avLst/>
          </a:prstGeom>
        </p:spPr>
      </p:pic>
      <p:sp>
        <p:nvSpPr>
          <p:cNvPr id="32" name="テキスト ボックス 31">
            <a:extLst>
              <a:ext uri="{FF2B5EF4-FFF2-40B4-BE49-F238E27FC236}">
                <a16:creationId xmlns:a16="http://schemas.microsoft.com/office/drawing/2014/main" id="{498F9963-9176-414A-A44F-8FF027E941F9}"/>
              </a:ext>
            </a:extLst>
          </p:cNvPr>
          <p:cNvSpPr txBox="1"/>
          <p:nvPr/>
        </p:nvSpPr>
        <p:spPr>
          <a:xfrm>
            <a:off x="1297701" y="10232001"/>
            <a:ext cx="4939248" cy="253916"/>
          </a:xfrm>
          <a:prstGeom prst="rect">
            <a:avLst/>
          </a:prstGeom>
          <a:noFill/>
        </p:spPr>
        <p:txBody>
          <a:bodyPr wrap="square" rtlCol="0">
            <a:spAutoFit/>
          </a:bodyPr>
          <a:lstStyle/>
          <a:p>
            <a:pPr algn="ctr"/>
            <a:r>
              <a:rPr kumimoji="1"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85000"/>
                    <a:lumOff val="15000"/>
                  </a:schemeClr>
                </a:solidFill>
                <a:latin typeface="BIZ UDPゴシック" panose="020B0400000000000000" pitchFamily="50" charset="-128"/>
                <a:ea typeface="BIZ UDPゴシック" panose="020B0400000000000000" pitchFamily="50" charset="-128"/>
              </a:rPr>
              <a:t>主催</a:t>
            </a:r>
            <a:r>
              <a:rPr kumimoji="1"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85000"/>
                    <a:lumOff val="15000"/>
                  </a:schemeClr>
                </a:solidFill>
                <a:latin typeface="BIZ UDPゴシック" panose="020B0400000000000000" pitchFamily="50" charset="-128"/>
                <a:ea typeface="BIZ UDPゴシック" panose="020B0400000000000000" pitchFamily="50" charset="-128"/>
              </a:rPr>
              <a:t>出入国在留管理庁　　　</a:t>
            </a:r>
            <a:r>
              <a:rPr kumimoji="1"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85000"/>
                    <a:lumOff val="15000"/>
                  </a:schemeClr>
                </a:solidFill>
                <a:latin typeface="BIZ UDPゴシック" panose="020B0400000000000000" pitchFamily="50" charset="-128"/>
                <a:ea typeface="BIZ UDPゴシック" panose="020B0400000000000000" pitchFamily="50" charset="-128"/>
              </a:rPr>
              <a:t>運営</a:t>
            </a:r>
            <a:r>
              <a:rPr kumimoji="1"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85000"/>
                    <a:lumOff val="15000"/>
                  </a:schemeClr>
                </a:solidFill>
                <a:latin typeface="BIZ UDPゴシック" panose="020B0400000000000000" pitchFamily="50" charset="-128"/>
                <a:ea typeface="BIZ UDPゴシック" panose="020B0400000000000000" pitchFamily="50" charset="-128"/>
              </a:rPr>
              <a:t>株式会社パソナ</a:t>
            </a:r>
            <a:endParaRPr kumimoji="1"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C73A1A3-D61C-44CD-879B-9EC79825B943}"/>
              </a:ext>
            </a:extLst>
          </p:cNvPr>
          <p:cNvSpPr txBox="1"/>
          <p:nvPr/>
        </p:nvSpPr>
        <p:spPr>
          <a:xfrm>
            <a:off x="362755" y="9317867"/>
            <a:ext cx="2221458" cy="707886"/>
          </a:xfrm>
          <a:prstGeom prst="homePlate">
            <a:avLst/>
          </a:prstGeom>
          <a:solidFill>
            <a:schemeClr val="accent1">
              <a:lumMod val="75000"/>
            </a:schemeClr>
          </a:solidFill>
          <a:ln>
            <a:noFill/>
          </a:ln>
        </p:spPr>
        <p:txBody>
          <a:bodyPr wrap="square" rtlCol="0" anchor="t">
            <a:spAutoFit/>
          </a:bodyPr>
          <a:lstStyle/>
          <a:p>
            <a:pPr algn="ctr">
              <a:spcBef>
                <a:spcPts val="600"/>
              </a:spcBef>
            </a:pPr>
            <a:endParaRPr kumimoji="1" lang="en-US" altLang="ja-JP" sz="200" b="1" dirty="0">
              <a:solidFill>
                <a:schemeClr val="bg2"/>
              </a:solidFill>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1400" b="1" dirty="0">
                <a:solidFill>
                  <a:schemeClr val="bg2"/>
                </a:solidFill>
                <a:latin typeface="BIZ UDPゴシック" panose="020B0400000000000000" pitchFamily="50" charset="-128"/>
                <a:ea typeface="BIZ UDPゴシック" panose="020B0400000000000000" pitchFamily="50" charset="-128"/>
              </a:rPr>
              <a:t>詳細・エントリー</a:t>
            </a:r>
            <a:endParaRPr kumimoji="1" lang="en-US" altLang="ja-JP" sz="1400" b="1" dirty="0">
              <a:solidFill>
                <a:schemeClr val="bg2"/>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2"/>
                </a:solidFill>
                <a:latin typeface="BIZ UDPゴシック" panose="020B0400000000000000" pitchFamily="50" charset="-128"/>
                <a:ea typeface="BIZ UDPゴシック" panose="020B0400000000000000" pitchFamily="50" charset="-128"/>
              </a:rPr>
              <a:t>お問い合わせはこちら</a:t>
            </a:r>
            <a:endParaRPr kumimoji="1" lang="en-US" altLang="ja-JP" sz="1400" b="1" dirty="0">
              <a:solidFill>
                <a:schemeClr val="bg2"/>
              </a:solidFill>
              <a:latin typeface="BIZ UDPゴシック" panose="020B0400000000000000" pitchFamily="50" charset="-128"/>
              <a:ea typeface="BIZ UDPゴシック" panose="020B0400000000000000" pitchFamily="50" charset="-128"/>
            </a:endParaRPr>
          </a:p>
          <a:p>
            <a:pPr algn="ctr"/>
            <a:endParaRPr kumimoji="1" lang="en-US" altLang="ja-JP" sz="500" b="1" dirty="0">
              <a:solidFill>
                <a:schemeClr val="bg2"/>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401BE153-9559-4714-A8BC-9399C42FF37E}"/>
              </a:ext>
            </a:extLst>
          </p:cNvPr>
          <p:cNvSpPr/>
          <p:nvPr/>
        </p:nvSpPr>
        <p:spPr>
          <a:xfrm>
            <a:off x="344169" y="4221211"/>
            <a:ext cx="6892177" cy="75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A02C729F-BA77-4DBD-AE01-9E6B044C8C51}"/>
              </a:ext>
            </a:extLst>
          </p:cNvPr>
          <p:cNvGrpSpPr/>
          <p:nvPr/>
        </p:nvGrpSpPr>
        <p:grpSpPr>
          <a:xfrm>
            <a:off x="460683" y="4297375"/>
            <a:ext cx="6632268" cy="688324"/>
            <a:chOff x="344168" y="4235973"/>
            <a:chExt cx="6937479" cy="720000"/>
          </a:xfrm>
        </p:grpSpPr>
        <p:sp>
          <p:nvSpPr>
            <p:cNvPr id="52" name="平行四辺形 51">
              <a:extLst>
                <a:ext uri="{FF2B5EF4-FFF2-40B4-BE49-F238E27FC236}">
                  <a16:creationId xmlns:a16="http://schemas.microsoft.com/office/drawing/2014/main" id="{BD2D1132-427E-4B0C-B288-9262EFDF680A}"/>
                </a:ext>
              </a:extLst>
            </p:cNvPr>
            <p:cNvSpPr/>
            <p:nvPr/>
          </p:nvSpPr>
          <p:spPr>
            <a:xfrm>
              <a:off x="344168" y="4235973"/>
              <a:ext cx="2376000" cy="720000"/>
            </a:xfrm>
            <a:prstGeom prst="parallelogram">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国内・海外</a:t>
              </a:r>
              <a:r>
                <a:rPr kumimoji="1" lang="en-US" altLang="ja-JP" sz="1400" b="1" dirty="0">
                  <a:latin typeface="BIZ UDPゴシック" panose="020B0400000000000000" pitchFamily="50" charset="-128"/>
                  <a:ea typeface="BIZ UDPゴシック" panose="020B0400000000000000" pitchFamily="50" charset="-128"/>
                </a:rPr>
                <a:t>11</a:t>
              </a:r>
              <a:r>
                <a:rPr kumimoji="1" lang="ja-JP" altLang="en-US" sz="1400" b="1" dirty="0">
                  <a:latin typeface="BIZ UDPゴシック" panose="020B0400000000000000" pitchFamily="50" charset="-128"/>
                  <a:ea typeface="BIZ UDPゴシック" panose="020B0400000000000000" pitchFamily="50" charset="-128"/>
                </a:rPr>
                <a:t>カ国</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向け会社説明会</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3" name="平行四辺形 52">
              <a:extLst>
                <a:ext uri="{FF2B5EF4-FFF2-40B4-BE49-F238E27FC236}">
                  <a16:creationId xmlns:a16="http://schemas.microsoft.com/office/drawing/2014/main" id="{A0B02155-F913-406C-B823-022106C6F1AF}"/>
                </a:ext>
              </a:extLst>
            </p:cNvPr>
            <p:cNvSpPr/>
            <p:nvPr/>
          </p:nvSpPr>
          <p:spPr>
            <a:xfrm>
              <a:off x="2624907" y="4235973"/>
              <a:ext cx="2376000" cy="720000"/>
            </a:xfrm>
            <a:prstGeom prst="parallelogram">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BIZ UDPゴシック" panose="020B0400000000000000" pitchFamily="50" charset="-128"/>
                  <a:ea typeface="BIZ UDPゴシック" panose="020B0400000000000000" pitchFamily="50" charset="-128"/>
                </a:rPr>
                <a:t>国内外国人材との</a:t>
              </a:r>
              <a:endParaRPr kumimoji="1" lang="en-US" altLang="ja-JP" sz="1400" b="1">
                <a:latin typeface="BIZ UDPゴシック" panose="020B0400000000000000" pitchFamily="50" charset="-128"/>
                <a:ea typeface="BIZ UDPゴシック" panose="020B0400000000000000" pitchFamily="50" charset="-128"/>
              </a:endParaRPr>
            </a:p>
            <a:p>
              <a:pPr algn="ctr"/>
              <a:r>
                <a:rPr kumimoji="1" lang="ja-JP" altLang="en-US" sz="1400" b="1">
                  <a:latin typeface="BIZ UDPゴシック" panose="020B0400000000000000" pitchFamily="50" charset="-128"/>
                  <a:ea typeface="BIZ UDPゴシック" panose="020B0400000000000000" pitchFamily="50" charset="-128"/>
                </a:rPr>
                <a:t>マッチング</a:t>
              </a:r>
              <a:r>
                <a:rPr kumimoji="1" lang="en-US" altLang="ja-JP" sz="1400" b="1">
                  <a:latin typeface="BIZ UDPゴシック" panose="020B0400000000000000" pitchFamily="50" charset="-128"/>
                  <a:ea typeface="BIZ UDPゴシック" panose="020B0400000000000000" pitchFamily="50" charset="-128"/>
                </a:rPr>
                <a:t>·</a:t>
              </a:r>
              <a:r>
                <a:rPr kumimoji="1" lang="ja-JP" altLang="en-US" sz="1400" b="1">
                  <a:latin typeface="BIZ UDPゴシック" panose="020B0400000000000000" pitchFamily="50" charset="-128"/>
                  <a:ea typeface="BIZ UDPゴシック" panose="020B0400000000000000" pitchFamily="50" charset="-128"/>
                </a:rPr>
                <a:t>面談</a:t>
              </a:r>
              <a:endParaRPr kumimoji="1" lang="en-US" altLang="ja-JP" sz="1400" b="1">
                <a:latin typeface="BIZ UDPゴシック" panose="020B0400000000000000" pitchFamily="50" charset="-128"/>
                <a:ea typeface="BIZ UDPゴシック" panose="020B0400000000000000" pitchFamily="50" charset="-128"/>
              </a:endParaRPr>
            </a:p>
          </p:txBody>
        </p:sp>
        <p:sp>
          <p:nvSpPr>
            <p:cNvPr id="54" name="平行四辺形 53">
              <a:extLst>
                <a:ext uri="{FF2B5EF4-FFF2-40B4-BE49-F238E27FC236}">
                  <a16:creationId xmlns:a16="http://schemas.microsoft.com/office/drawing/2014/main" id="{475A4E44-5758-481E-AD17-2259FE9AB007}"/>
                </a:ext>
              </a:extLst>
            </p:cNvPr>
            <p:cNvSpPr/>
            <p:nvPr/>
          </p:nvSpPr>
          <p:spPr>
            <a:xfrm>
              <a:off x="4905647" y="4235973"/>
              <a:ext cx="2376000" cy="720000"/>
            </a:xfrm>
            <a:prstGeom prst="parallelogram">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BIZ UDPゴシック" panose="020B0400000000000000" pitchFamily="50" charset="-128"/>
                  <a:ea typeface="BIZ UDPゴシック" panose="020B0400000000000000" pitchFamily="50" charset="-128"/>
                </a:rPr>
                <a:t>外国人採用</a:t>
              </a:r>
              <a:endParaRPr kumimoji="1" lang="en-US" altLang="ja-JP" sz="1400" b="1">
                <a:latin typeface="BIZ UDPゴシック" panose="020B0400000000000000" pitchFamily="50" charset="-128"/>
                <a:ea typeface="BIZ UDPゴシック" panose="020B0400000000000000" pitchFamily="50" charset="-128"/>
              </a:endParaRPr>
            </a:p>
            <a:p>
              <a:pPr algn="ctr"/>
              <a:r>
                <a:rPr kumimoji="1" lang="ja-JP" altLang="en-US" sz="1400" b="1">
                  <a:latin typeface="BIZ UDPゴシック" panose="020B0400000000000000" pitchFamily="50" charset="-128"/>
                  <a:ea typeface="BIZ UDPゴシック" panose="020B0400000000000000" pitchFamily="50" charset="-128"/>
                </a:rPr>
                <a:t>初心者フォロー</a:t>
              </a:r>
            </a:p>
          </p:txBody>
        </p:sp>
      </p:grpSp>
      <p:sp>
        <p:nvSpPr>
          <p:cNvPr id="84" name="正方形/長方形 83">
            <a:extLst>
              <a:ext uri="{FF2B5EF4-FFF2-40B4-BE49-F238E27FC236}">
                <a16:creationId xmlns:a16="http://schemas.microsoft.com/office/drawing/2014/main" id="{D785D1CD-6873-4F99-A8AD-829EC1BA0EC8}"/>
              </a:ext>
            </a:extLst>
          </p:cNvPr>
          <p:cNvSpPr/>
          <p:nvPr/>
        </p:nvSpPr>
        <p:spPr>
          <a:xfrm>
            <a:off x="6027837" y="9041483"/>
            <a:ext cx="1675173" cy="230832"/>
          </a:xfrm>
          <a:prstGeom prst="rect">
            <a:avLst/>
          </a:prstGeom>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実施内容は裏面参照</a:t>
            </a:r>
            <a:endParaRPr lang="en-US" altLang="ja-JP" sz="900" dirty="0">
              <a:latin typeface="BIZ UDPゴシック" panose="020B0400000000000000" pitchFamily="50" charset="-128"/>
              <a:ea typeface="BIZ UDPゴシック" panose="020B0400000000000000" pitchFamily="50" charset="-128"/>
            </a:endParaRPr>
          </a:p>
        </p:txBody>
      </p:sp>
      <p:sp>
        <p:nvSpPr>
          <p:cNvPr id="93" name="正方形/長方形 92">
            <a:extLst>
              <a:ext uri="{FF2B5EF4-FFF2-40B4-BE49-F238E27FC236}">
                <a16:creationId xmlns:a16="http://schemas.microsoft.com/office/drawing/2014/main" id="{31A00BA1-7257-4E5F-B31F-32D449B34EBF}"/>
              </a:ext>
            </a:extLst>
          </p:cNvPr>
          <p:cNvSpPr/>
          <p:nvPr/>
        </p:nvSpPr>
        <p:spPr>
          <a:xfrm>
            <a:off x="4023625" y="9384923"/>
            <a:ext cx="3329762" cy="577081"/>
          </a:xfrm>
          <a:prstGeom prst="rect">
            <a:avLst/>
          </a:prstGeom>
        </p:spPr>
        <p:txBody>
          <a:bodyPr wrap="square">
            <a:spAutoFit/>
          </a:bodyPr>
          <a:lstStyle/>
          <a:p>
            <a:pPr lvl="0">
              <a:defRPr/>
            </a:pPr>
            <a:r>
              <a:rPr kumimoji="1" lang="en-US" altLang="ja-JP" sz="1050" b="1" dirty="0">
                <a:solidFill>
                  <a:prstClr val="black"/>
                </a:solidFill>
                <a:latin typeface="BIZ UDPゴシック" panose="020B0400000000000000" pitchFamily="50" charset="-128"/>
                <a:ea typeface="BIZ UDPゴシック" panose="020B0400000000000000" pitchFamily="50" charset="-128"/>
              </a:rPr>
              <a:t>TEL</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03-6734-</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１２７０</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en-US" altLang="ja-JP" sz="1050" b="1" dirty="0" err="1">
                <a:solidFill>
                  <a:prstClr val="black"/>
                </a:solidFill>
                <a:latin typeface="BIZ UDPゴシック" panose="020B0400000000000000" pitchFamily="50" charset="-128"/>
                <a:ea typeface="BIZ UDPゴシック" panose="020B0400000000000000" pitchFamily="50" charset="-128"/>
              </a:rPr>
              <a:t>E-mail:tokuteiginou@pasona.co.jp</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en-US" altLang="ja-JP" sz="1050" b="1" dirty="0">
                <a:solidFill>
                  <a:prstClr val="black"/>
                </a:solidFill>
                <a:latin typeface="BIZ UDPゴシック" panose="020B0400000000000000" pitchFamily="50" charset="-128"/>
                <a:ea typeface="BIZ UDPゴシック" panose="020B0400000000000000" pitchFamily="50" charset="-128"/>
              </a:rPr>
              <a:t>https://info-tokuteiginou.com</a:t>
            </a:r>
          </a:p>
        </p:txBody>
      </p:sp>
      <p:sp>
        <p:nvSpPr>
          <p:cNvPr id="94" name="正方形/長方形 93">
            <a:extLst>
              <a:ext uri="{FF2B5EF4-FFF2-40B4-BE49-F238E27FC236}">
                <a16:creationId xmlns:a16="http://schemas.microsoft.com/office/drawing/2014/main" id="{E6BB58F9-4BB9-48B5-9B2F-1ECCE7BB381F}"/>
              </a:ext>
            </a:extLst>
          </p:cNvPr>
          <p:cNvSpPr/>
          <p:nvPr/>
        </p:nvSpPr>
        <p:spPr>
          <a:xfrm>
            <a:off x="273607" y="5043060"/>
            <a:ext cx="7167533" cy="646331"/>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＜対象分野＞介護、ビルクリーニング、素形材・産業機械・電気電子情報関連製造業、建設、</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造船・舶用工業、自動車整備、航空、宿泊、農業、漁業、飲食料品製造業、外食業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全１</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分野</a:t>
            </a:r>
          </a:p>
        </p:txBody>
      </p:sp>
      <p:sp>
        <p:nvSpPr>
          <p:cNvPr id="69" name="正方形/長方形 68">
            <a:extLst>
              <a:ext uri="{FF2B5EF4-FFF2-40B4-BE49-F238E27FC236}">
                <a16:creationId xmlns:a16="http://schemas.microsoft.com/office/drawing/2014/main" id="{7C5C9642-1622-47CC-839D-D9A717ED08F3}"/>
              </a:ext>
            </a:extLst>
          </p:cNvPr>
          <p:cNvSpPr/>
          <p:nvPr/>
        </p:nvSpPr>
        <p:spPr>
          <a:xfrm>
            <a:off x="732495" y="191518"/>
            <a:ext cx="5541264" cy="384721"/>
          </a:xfrm>
          <a:prstGeom prst="rect">
            <a:avLst/>
          </a:prstGeom>
        </p:spPr>
        <p:txBody>
          <a:bodyPr wrap="square">
            <a:spAutoFit/>
          </a:bodyPr>
          <a:lstStyle/>
          <a:p>
            <a:r>
              <a:rPr lang="ja-JP" altLang="en-US" sz="1100" b="1" dirty="0">
                <a:latin typeface="BIZ UDPゴシック" panose="020B0400000000000000" pitchFamily="50" charset="-128"/>
                <a:ea typeface="BIZ UDPゴシック" panose="020B0400000000000000" pitchFamily="50" charset="-128"/>
              </a:rPr>
              <a:t>特定技能制度活用促進のための海外ジョブフェアおよび国内マッチングイベント</a:t>
            </a:r>
            <a:endParaRPr lang="en-US" altLang="ja-JP" sz="1100" b="1" dirty="0">
              <a:latin typeface="BIZ UDPゴシック" panose="020B0400000000000000" pitchFamily="50" charset="-128"/>
              <a:ea typeface="BIZ UDPゴシック" panose="020B0400000000000000" pitchFamily="50" charset="-128"/>
            </a:endParaRPr>
          </a:p>
          <a:p>
            <a:r>
              <a:rPr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pitchFamily="50" charset="-128"/>
              </a:rPr>
              <a:t>（本事業は、出入国在留管理庁より株式会社パソナが受託し、運営しています）</a:t>
            </a:r>
            <a:endParaRPr lang="en-US" altLang="ja-JP" sz="8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pitchFamily="50" charset="-128"/>
            </a:endParaRPr>
          </a:p>
        </p:txBody>
      </p:sp>
      <p:cxnSp>
        <p:nvCxnSpPr>
          <p:cNvPr id="5" name="直線コネクタ 4">
            <a:extLst>
              <a:ext uri="{FF2B5EF4-FFF2-40B4-BE49-F238E27FC236}">
                <a16:creationId xmlns:a16="http://schemas.microsoft.com/office/drawing/2014/main" id="{57ECC8A8-5FC0-41BE-960D-65C4C9C836C3}"/>
              </a:ext>
            </a:extLst>
          </p:cNvPr>
          <p:cNvCxnSpPr/>
          <p:nvPr/>
        </p:nvCxnSpPr>
        <p:spPr>
          <a:xfrm>
            <a:off x="3785670" y="9317867"/>
            <a:ext cx="3312000" cy="0"/>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3B36173-C678-4D30-A5E6-BB975BBE2A54}"/>
              </a:ext>
            </a:extLst>
          </p:cNvPr>
          <p:cNvCxnSpPr/>
          <p:nvPr/>
        </p:nvCxnSpPr>
        <p:spPr>
          <a:xfrm>
            <a:off x="3779597" y="10019657"/>
            <a:ext cx="3312000" cy="0"/>
          </a:xfrm>
          <a:prstGeom prst="line">
            <a:avLst/>
          </a:prstGeom>
          <a:ln w="19050">
            <a:solidFill>
              <a:srgbClr val="2F5597"/>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ABB996D5-BA25-43ED-8772-517F366D3631}"/>
              </a:ext>
            </a:extLst>
          </p:cNvPr>
          <p:cNvPicPr>
            <a:picLocks noChangeAspect="1"/>
          </p:cNvPicPr>
          <p:nvPr/>
        </p:nvPicPr>
        <p:blipFill rotWithShape="1">
          <a:blip r:embed="rId3">
            <a:alphaModFix amt="7000"/>
            <a:extLst>
              <a:ext uri="{BEBA8EAE-BF5A-486C-A8C5-ECC9F3942E4B}">
                <a14:imgProps xmlns:a14="http://schemas.microsoft.com/office/drawing/2010/main">
                  <a14:imgLayer r:embed="rId4">
                    <a14:imgEffect>
                      <a14:sharpenSoften amount="-10000"/>
                    </a14:imgEffect>
                    <a14:imgEffect>
                      <a14:brightnessContrast contrast="11000"/>
                    </a14:imgEffect>
                  </a14:imgLayer>
                </a14:imgProps>
              </a:ext>
            </a:extLst>
          </a:blip>
          <a:srcRect b="23774"/>
          <a:stretch/>
        </p:blipFill>
        <p:spPr>
          <a:xfrm>
            <a:off x="646698" y="6470289"/>
            <a:ext cx="3035025" cy="2313468"/>
          </a:xfrm>
          <a:prstGeom prst="rect">
            <a:avLst/>
          </a:prstGeom>
        </p:spPr>
      </p:pic>
      <p:sp>
        <p:nvSpPr>
          <p:cNvPr id="9" name="正方形/長方形 8">
            <a:extLst>
              <a:ext uri="{FF2B5EF4-FFF2-40B4-BE49-F238E27FC236}">
                <a16:creationId xmlns:a16="http://schemas.microsoft.com/office/drawing/2014/main" id="{9E2A989F-451A-4DBB-A287-EC5ACF489C9E}"/>
              </a:ext>
            </a:extLst>
          </p:cNvPr>
          <p:cNvSpPr/>
          <p:nvPr/>
        </p:nvSpPr>
        <p:spPr>
          <a:xfrm>
            <a:off x="395331" y="6634730"/>
            <a:ext cx="3409828" cy="461665"/>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特定技能外国人の雇用に興味があり、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海外人材に直接アピールしたい企業</a:t>
            </a:r>
            <a:endParaRPr lang="en-US" altLang="ja-JP" sz="1200" dirty="0">
              <a:latin typeface="BIZ UDPゴシック" panose="020B0400000000000000" pitchFamily="50" charset="-128"/>
              <a:ea typeface="BIZ UDPゴシック" panose="020B0400000000000000" pitchFamily="50" charset="-128"/>
            </a:endParaRPr>
          </a:p>
        </p:txBody>
      </p:sp>
      <p:pic>
        <p:nvPicPr>
          <p:cNvPr id="61" name="Picture 2" descr="日本地図・白地図プリントPDF AIデータなどの無料素材| Start Point">
            <a:extLst>
              <a:ext uri="{FF2B5EF4-FFF2-40B4-BE49-F238E27FC236}">
                <a16:creationId xmlns:a16="http://schemas.microsoft.com/office/drawing/2014/main" id="{68DEA3F8-BAF0-4EE0-B868-0AE2E8BC4B44}"/>
              </a:ext>
            </a:extLst>
          </p:cNvPr>
          <p:cNvPicPr>
            <a:picLocks noChangeAspect="1" noChangeArrowheads="1"/>
          </p:cNvPicPr>
          <p:nvPr/>
        </p:nvPicPr>
        <p:blipFill>
          <a:blip r:embed="rId5">
            <a:alphaModFix amt="5000"/>
            <a:extLst>
              <a:ext uri="{28A0092B-C50C-407E-A947-70E740481C1C}">
                <a14:useLocalDpi xmlns:a14="http://schemas.microsoft.com/office/drawing/2010/main" val="0"/>
              </a:ext>
            </a:extLst>
          </a:blip>
          <a:srcRect/>
          <a:stretch>
            <a:fillRect/>
          </a:stretch>
        </p:blipFill>
        <p:spPr bwMode="auto">
          <a:xfrm>
            <a:off x="4141262" y="6419814"/>
            <a:ext cx="2746815" cy="2157394"/>
          </a:xfrm>
          <a:prstGeom prst="rect">
            <a:avLst/>
          </a:prstGeom>
          <a:noFill/>
          <a:extLst>
            <a:ext uri="{909E8E84-426E-40DD-AFC4-6F175D3DCCD1}">
              <a14:hiddenFill xmlns:a14="http://schemas.microsoft.com/office/drawing/2010/main">
                <a:solidFill>
                  <a:srgbClr val="FFFFFF"/>
                </a:solidFill>
              </a14:hiddenFill>
            </a:ext>
          </a:extLst>
        </p:spPr>
      </p:pic>
      <p:sp>
        <p:nvSpPr>
          <p:cNvPr id="65" name="矢印: 五方向 64">
            <a:extLst>
              <a:ext uri="{FF2B5EF4-FFF2-40B4-BE49-F238E27FC236}">
                <a16:creationId xmlns:a16="http://schemas.microsoft.com/office/drawing/2014/main" id="{2ECB2819-A33E-4059-A3D5-D93888CB11BE}"/>
              </a:ext>
            </a:extLst>
          </p:cNvPr>
          <p:cNvSpPr/>
          <p:nvPr/>
        </p:nvSpPr>
        <p:spPr>
          <a:xfrm>
            <a:off x="462217" y="6348749"/>
            <a:ext cx="1332000" cy="2880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参加対象</a:t>
            </a:r>
          </a:p>
        </p:txBody>
      </p:sp>
      <p:sp>
        <p:nvSpPr>
          <p:cNvPr id="76" name="正方形/長方形 75">
            <a:extLst>
              <a:ext uri="{FF2B5EF4-FFF2-40B4-BE49-F238E27FC236}">
                <a16:creationId xmlns:a16="http://schemas.microsoft.com/office/drawing/2014/main" id="{317F7005-5EC4-4F25-A2E5-9A7607DCDDA9}"/>
              </a:ext>
            </a:extLst>
          </p:cNvPr>
          <p:cNvSpPr/>
          <p:nvPr/>
        </p:nvSpPr>
        <p:spPr>
          <a:xfrm>
            <a:off x="449111" y="5874267"/>
            <a:ext cx="3132000" cy="360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a:r>
              <a:rPr kumimoji="1" lang="ja-JP" altLang="en-US" sz="1600" b="1">
                <a:latin typeface="BIZ UDPゴシック" panose="020B0400000000000000" pitchFamily="50" charset="-128"/>
                <a:ea typeface="BIZ UDPゴシック" panose="020B0400000000000000" pitchFamily="50" charset="-128"/>
              </a:rPr>
              <a:t>海外ジョブフェア</a:t>
            </a:r>
          </a:p>
        </p:txBody>
      </p:sp>
      <p:sp>
        <p:nvSpPr>
          <p:cNvPr id="79" name="正方形/長方形 78">
            <a:extLst>
              <a:ext uri="{FF2B5EF4-FFF2-40B4-BE49-F238E27FC236}">
                <a16:creationId xmlns:a16="http://schemas.microsoft.com/office/drawing/2014/main" id="{39E8DA7A-FF71-4EC0-A687-717A1BF9D697}"/>
              </a:ext>
            </a:extLst>
          </p:cNvPr>
          <p:cNvSpPr/>
          <p:nvPr/>
        </p:nvSpPr>
        <p:spPr>
          <a:xfrm>
            <a:off x="3904236" y="5874267"/>
            <a:ext cx="3125310" cy="360000"/>
          </a:xfrm>
          <a:prstGeom prst="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国内マッチングイベント</a:t>
            </a:r>
          </a:p>
        </p:txBody>
      </p:sp>
      <p:sp>
        <p:nvSpPr>
          <p:cNvPr id="81" name="矢印: 五方向 80">
            <a:extLst>
              <a:ext uri="{FF2B5EF4-FFF2-40B4-BE49-F238E27FC236}">
                <a16:creationId xmlns:a16="http://schemas.microsoft.com/office/drawing/2014/main" id="{ADAA68DB-820C-4338-BA7B-6EB1B1BDF0D9}"/>
              </a:ext>
            </a:extLst>
          </p:cNvPr>
          <p:cNvSpPr/>
          <p:nvPr/>
        </p:nvSpPr>
        <p:spPr>
          <a:xfrm>
            <a:off x="3915228" y="6348749"/>
            <a:ext cx="1332000" cy="288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BIZ UDPゴシック" panose="020B0400000000000000" pitchFamily="50" charset="-128"/>
                <a:ea typeface="BIZ UDPゴシック" panose="020B0400000000000000" pitchFamily="50" charset="-128"/>
              </a:rPr>
              <a:t>参加対象</a:t>
            </a:r>
          </a:p>
        </p:txBody>
      </p:sp>
      <p:sp>
        <p:nvSpPr>
          <p:cNvPr id="85" name="矢印: 五方向 84">
            <a:extLst>
              <a:ext uri="{FF2B5EF4-FFF2-40B4-BE49-F238E27FC236}">
                <a16:creationId xmlns:a16="http://schemas.microsoft.com/office/drawing/2014/main" id="{CF0254CE-6A9C-4DEB-8E87-DCEDB591893C}"/>
              </a:ext>
            </a:extLst>
          </p:cNvPr>
          <p:cNvSpPr/>
          <p:nvPr/>
        </p:nvSpPr>
        <p:spPr>
          <a:xfrm>
            <a:off x="447120" y="7148050"/>
            <a:ext cx="1332000" cy="2880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開催方法</a:t>
            </a:r>
          </a:p>
        </p:txBody>
      </p:sp>
      <p:sp>
        <p:nvSpPr>
          <p:cNvPr id="86" name="矢印: 五方向 85">
            <a:extLst>
              <a:ext uri="{FF2B5EF4-FFF2-40B4-BE49-F238E27FC236}">
                <a16:creationId xmlns:a16="http://schemas.microsoft.com/office/drawing/2014/main" id="{459D6D1F-AD95-4068-8C58-06A086E45194}"/>
              </a:ext>
            </a:extLst>
          </p:cNvPr>
          <p:cNvSpPr/>
          <p:nvPr/>
        </p:nvSpPr>
        <p:spPr>
          <a:xfrm>
            <a:off x="3915228" y="7140529"/>
            <a:ext cx="1332000" cy="288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BIZ UDPゴシック" panose="020B0400000000000000" pitchFamily="50" charset="-128"/>
                <a:ea typeface="BIZ UDPゴシック" panose="020B0400000000000000" pitchFamily="50" charset="-128"/>
              </a:rPr>
              <a:t>開催方法</a:t>
            </a:r>
          </a:p>
        </p:txBody>
      </p:sp>
      <p:sp>
        <p:nvSpPr>
          <p:cNvPr id="87" name="正方形/長方形 86">
            <a:extLst>
              <a:ext uri="{FF2B5EF4-FFF2-40B4-BE49-F238E27FC236}">
                <a16:creationId xmlns:a16="http://schemas.microsoft.com/office/drawing/2014/main" id="{8479286A-2605-4952-B443-9756E286E28D}"/>
              </a:ext>
            </a:extLst>
          </p:cNvPr>
          <p:cNvSpPr/>
          <p:nvPr/>
        </p:nvSpPr>
        <p:spPr>
          <a:xfrm>
            <a:off x="346579" y="7463779"/>
            <a:ext cx="3580523" cy="830997"/>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・オンライン</a:t>
            </a:r>
            <a:r>
              <a:rPr lang="en-US" altLang="ja-JP" sz="1200" dirty="0">
                <a:latin typeface="BIZ UDPゴシック" panose="020B0400000000000000" pitchFamily="50" charset="-128"/>
                <a:ea typeface="BIZ UDPゴシック" panose="020B0400000000000000" pitchFamily="50" charset="-128"/>
              </a:rPr>
              <a:t>(Zoom</a:t>
            </a:r>
            <a:r>
              <a:rPr lang="ja-JP" altLang="en-US" sz="1200" dirty="0">
                <a:latin typeface="BIZ UDPゴシック" panose="020B0400000000000000" pitchFamily="50" charset="-128"/>
                <a:ea typeface="BIZ UDPゴシック" panose="020B0400000000000000" pitchFamily="50" charset="-128"/>
              </a:rPr>
              <a:t>ウェビナー使用</a:t>
            </a:r>
            <a:r>
              <a:rPr lang="en-US" altLang="ja-JP" sz="1200" dirty="0">
                <a:latin typeface="BIZ UDPゴシック" panose="020B0400000000000000" pitchFamily="50" charset="-128"/>
                <a:ea typeface="BIZ UDPゴシック" panose="020B0400000000000000" pitchFamily="50" charset="-128"/>
              </a:rPr>
              <a:t>)</a:t>
            </a:r>
            <a:endParaRPr lang="en-US" altLang="ja-JP" sz="10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第</a:t>
            </a:r>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回　</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26</a:t>
            </a:r>
            <a:r>
              <a:rPr lang="ja-JP" altLang="en-US" sz="1200" dirty="0">
                <a:latin typeface="BIZ UDPゴシック" panose="020B0400000000000000" pitchFamily="50" charset="-128"/>
                <a:ea typeface="BIZ UDPゴシック" panose="020B0400000000000000" pitchFamily="50" charset="-128"/>
              </a:rPr>
              <a:t>日（土）・</a:t>
            </a:r>
            <a:r>
              <a:rPr lang="en-US" altLang="ja-JP" sz="1200" dirty="0">
                <a:latin typeface="BIZ UDPゴシック" panose="020B0400000000000000" pitchFamily="50" charset="-128"/>
                <a:ea typeface="BIZ UDPゴシック" panose="020B0400000000000000" pitchFamily="50" charset="-128"/>
              </a:rPr>
              <a:t>27</a:t>
            </a:r>
            <a:r>
              <a:rPr lang="ja-JP" altLang="en-US" sz="1200" dirty="0">
                <a:latin typeface="BIZ UDPゴシック" panose="020B0400000000000000" pitchFamily="50" charset="-128"/>
                <a:ea typeface="BIZ UDPゴシック" panose="020B0400000000000000" pitchFamily="50" charset="-128"/>
              </a:rPr>
              <a:t>日（日）</a:t>
            </a:r>
          </a:p>
          <a:p>
            <a:r>
              <a:rPr lang="ja-JP" altLang="en-US" sz="1200" dirty="0">
                <a:latin typeface="BIZ UDPゴシック" panose="020B0400000000000000" pitchFamily="50" charset="-128"/>
                <a:ea typeface="BIZ UDPゴシック" panose="020B0400000000000000" pitchFamily="50" charset="-128"/>
              </a:rPr>
              <a:t>第</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回  </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   </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日（土）・  </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日（日）</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申込者数が定員に達した為、受付を終了しました</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1A7F76F5-EAB2-4113-A970-B8377FFC6EA5}"/>
              </a:ext>
            </a:extLst>
          </p:cNvPr>
          <p:cNvSpPr/>
          <p:nvPr/>
        </p:nvSpPr>
        <p:spPr>
          <a:xfrm>
            <a:off x="3857707" y="7493416"/>
            <a:ext cx="4277687" cy="1323439"/>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・対面型　合同企業説明会</a:t>
            </a:r>
            <a:endParaRPr lang="en-US" altLang="ja-JP" sz="1200" dirty="0">
              <a:latin typeface="BIZ UDPゴシック" panose="020B0400000000000000" pitchFamily="50" charset="-128"/>
              <a:ea typeface="BIZ UDPゴシック" panose="020B0400000000000000" pitchFamily="50" charset="-128"/>
            </a:endParaRPr>
          </a:p>
          <a:p>
            <a:r>
              <a:rPr lang="zh-TW" altLang="en-US" sz="1200" dirty="0">
                <a:latin typeface="BIZ UDPゴシック" panose="020B0400000000000000" pitchFamily="50" charset="-128"/>
                <a:ea typeface="BIZ UDPゴシック" panose="020B0400000000000000" pitchFamily="50" charset="-128"/>
              </a:rPr>
              <a:t>大阪：</a:t>
            </a:r>
            <a:r>
              <a:rPr lang="en-US" altLang="zh-TW" sz="1200" dirty="0">
                <a:latin typeface="BIZ UDPゴシック" panose="020B0400000000000000" pitchFamily="50" charset="-128"/>
                <a:ea typeface="BIZ UDPゴシック" panose="020B0400000000000000" pitchFamily="50" charset="-128"/>
              </a:rPr>
              <a:t>2022</a:t>
            </a:r>
            <a:r>
              <a:rPr lang="zh-TW" altLang="en-US" sz="1200" dirty="0">
                <a:latin typeface="BIZ UDPゴシック" panose="020B0400000000000000" pitchFamily="50" charset="-128"/>
                <a:ea typeface="BIZ UDPゴシック" panose="020B0400000000000000" pitchFamily="50" charset="-128"/>
              </a:rPr>
              <a:t>年</a:t>
            </a:r>
            <a:r>
              <a:rPr lang="en-US" altLang="zh-TW" sz="1200" dirty="0">
                <a:latin typeface="BIZ UDPゴシック" panose="020B0400000000000000" pitchFamily="50" charset="-128"/>
                <a:ea typeface="BIZ UDPゴシック" panose="020B0400000000000000" pitchFamily="50" charset="-128"/>
              </a:rPr>
              <a:t>12</a:t>
            </a:r>
            <a:r>
              <a:rPr lang="zh-TW" altLang="en-US" sz="1200" dirty="0">
                <a:latin typeface="BIZ UDPゴシック" panose="020B0400000000000000" pitchFamily="50" charset="-128"/>
                <a:ea typeface="BIZ UDPゴシック" panose="020B0400000000000000" pitchFamily="50" charset="-128"/>
              </a:rPr>
              <a:t>月</a:t>
            </a:r>
            <a:r>
              <a:rPr lang="en-US" altLang="zh-TW" sz="1200" dirty="0">
                <a:latin typeface="BIZ UDPゴシック" panose="020B0400000000000000" pitchFamily="50" charset="-128"/>
                <a:ea typeface="BIZ UDPゴシック" panose="020B0400000000000000" pitchFamily="50" charset="-128"/>
              </a:rPr>
              <a:t>15</a:t>
            </a:r>
            <a:r>
              <a:rPr lang="zh-TW" altLang="en-US" sz="1200" dirty="0">
                <a:latin typeface="BIZ UDPゴシック" panose="020B0400000000000000" pitchFamily="50" charset="-128"/>
                <a:ea typeface="BIZ UDPゴシック" panose="020B0400000000000000" pitchFamily="50" charset="-128"/>
              </a:rPr>
              <a:t>日（木）</a:t>
            </a:r>
          </a:p>
          <a:p>
            <a:r>
              <a:rPr lang="zh-TW" altLang="en-US" sz="1200" dirty="0">
                <a:latin typeface="BIZ UDPゴシック" panose="020B0400000000000000" pitchFamily="50" charset="-128"/>
                <a:ea typeface="BIZ UDPゴシック" panose="020B0400000000000000" pitchFamily="50" charset="-128"/>
              </a:rPr>
              <a:t>東京：</a:t>
            </a:r>
            <a:r>
              <a:rPr lang="en-US" altLang="zh-TW" sz="1200" dirty="0">
                <a:latin typeface="BIZ UDPゴシック" panose="020B0400000000000000" pitchFamily="50" charset="-128"/>
                <a:ea typeface="BIZ UDPゴシック" panose="020B0400000000000000" pitchFamily="50" charset="-128"/>
              </a:rPr>
              <a:t>2023</a:t>
            </a:r>
            <a:r>
              <a:rPr lang="zh-TW" altLang="en-US" sz="1200" dirty="0">
                <a:latin typeface="BIZ UDPゴシック" panose="020B0400000000000000" pitchFamily="50" charset="-128"/>
                <a:ea typeface="BIZ UDPゴシック" panose="020B0400000000000000" pitchFamily="50" charset="-128"/>
              </a:rPr>
              <a:t>年  </a:t>
            </a:r>
            <a:r>
              <a:rPr lang="en-US" altLang="zh-TW" sz="1200" dirty="0">
                <a:latin typeface="BIZ UDPゴシック" panose="020B0400000000000000" pitchFamily="50" charset="-128"/>
                <a:ea typeface="BIZ UDPゴシック" panose="020B0400000000000000" pitchFamily="50" charset="-128"/>
              </a:rPr>
              <a:t>1</a:t>
            </a:r>
            <a:r>
              <a:rPr lang="zh-TW" altLang="en-US" sz="1200" dirty="0">
                <a:latin typeface="BIZ UDPゴシック" panose="020B0400000000000000" pitchFamily="50" charset="-128"/>
                <a:ea typeface="BIZ UDPゴシック" panose="020B0400000000000000" pitchFamily="50" charset="-128"/>
              </a:rPr>
              <a:t>月</a:t>
            </a:r>
            <a:r>
              <a:rPr lang="en-US" altLang="zh-TW" sz="1200" dirty="0">
                <a:latin typeface="BIZ UDPゴシック" panose="020B0400000000000000" pitchFamily="50" charset="-128"/>
                <a:ea typeface="BIZ UDPゴシック" panose="020B0400000000000000" pitchFamily="50" charset="-128"/>
              </a:rPr>
              <a:t>16</a:t>
            </a:r>
            <a:r>
              <a:rPr lang="zh-TW" altLang="en-US" sz="1200" dirty="0">
                <a:latin typeface="BIZ UDPゴシック" panose="020B0400000000000000" pitchFamily="50" charset="-128"/>
                <a:ea typeface="BIZ UDPゴシック" panose="020B0400000000000000" pitchFamily="50" charset="-128"/>
              </a:rPr>
              <a:t>日（月）</a:t>
            </a:r>
            <a:endParaRPr lang="en-US" altLang="zh-TW" sz="1200" dirty="0">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申込者数が定員に達した為、受付を終了しました</a:t>
            </a:r>
            <a:endParaRPr lang="zh-TW" altLang="en-US" sz="1200" dirty="0">
              <a:solidFill>
                <a:srgbClr val="FF0000"/>
              </a:solidFill>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・オンラインマッチング／面談　（</a:t>
            </a:r>
            <a:r>
              <a:rPr lang="en-US" altLang="ja-JP" sz="1200" dirty="0">
                <a:latin typeface="BIZ UDPゴシック" panose="020B0400000000000000" pitchFamily="50" charset="-128"/>
                <a:ea typeface="BIZ UDPゴシック" panose="020B0400000000000000" pitchFamily="50" charset="-128"/>
              </a:rPr>
              <a:t>EventHub</a:t>
            </a:r>
            <a:r>
              <a:rPr lang="ja-JP" altLang="en-US" sz="1200" dirty="0">
                <a:latin typeface="BIZ UDPゴシック" panose="020B0400000000000000" pitchFamily="50" charset="-128"/>
                <a:ea typeface="BIZ UDPゴシック" panose="020B0400000000000000" pitchFamily="50" charset="-128"/>
              </a:rPr>
              <a:t>使用）</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月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建設は交流会</a:t>
            </a:r>
          </a:p>
        </p:txBody>
      </p:sp>
      <p:sp>
        <p:nvSpPr>
          <p:cNvPr id="89" name="矢印: 五方向 88">
            <a:extLst>
              <a:ext uri="{FF2B5EF4-FFF2-40B4-BE49-F238E27FC236}">
                <a16:creationId xmlns:a16="http://schemas.microsoft.com/office/drawing/2014/main" id="{5A6B8D94-9B81-4280-8D3F-88037A1EB374}"/>
              </a:ext>
            </a:extLst>
          </p:cNvPr>
          <p:cNvSpPr/>
          <p:nvPr/>
        </p:nvSpPr>
        <p:spPr>
          <a:xfrm>
            <a:off x="1784143" y="7140529"/>
            <a:ext cx="1332000" cy="2880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開催日</a:t>
            </a:r>
          </a:p>
        </p:txBody>
      </p:sp>
      <p:sp>
        <p:nvSpPr>
          <p:cNvPr id="90" name="矢印: 五方向 89">
            <a:extLst>
              <a:ext uri="{FF2B5EF4-FFF2-40B4-BE49-F238E27FC236}">
                <a16:creationId xmlns:a16="http://schemas.microsoft.com/office/drawing/2014/main" id="{85196E7E-B51A-488F-AC2C-A1E3360226AE}"/>
              </a:ext>
            </a:extLst>
          </p:cNvPr>
          <p:cNvSpPr/>
          <p:nvPr/>
        </p:nvSpPr>
        <p:spPr>
          <a:xfrm>
            <a:off x="5247228" y="7135319"/>
            <a:ext cx="1332000" cy="288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開催日</a:t>
            </a:r>
          </a:p>
        </p:txBody>
      </p:sp>
      <p:sp>
        <p:nvSpPr>
          <p:cNvPr id="75" name="正方形/長方形 74">
            <a:extLst>
              <a:ext uri="{FF2B5EF4-FFF2-40B4-BE49-F238E27FC236}">
                <a16:creationId xmlns:a16="http://schemas.microsoft.com/office/drawing/2014/main" id="{A03BC993-9655-438B-B8DB-6F2E61D4FE33}"/>
              </a:ext>
            </a:extLst>
          </p:cNvPr>
          <p:cNvSpPr/>
          <p:nvPr/>
        </p:nvSpPr>
        <p:spPr>
          <a:xfrm>
            <a:off x="3831408" y="6643367"/>
            <a:ext cx="3409828" cy="461665"/>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特定技能外国人の雇用に興味があり、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効率よくマッチング</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面談を行いたい企業</a:t>
            </a:r>
            <a:endParaRPr lang="en-US" altLang="ja-JP" sz="1200"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88DBAEA-2AF9-4742-B471-628CFDA734FA}"/>
              </a:ext>
            </a:extLst>
          </p:cNvPr>
          <p:cNvSpPr/>
          <p:nvPr/>
        </p:nvSpPr>
        <p:spPr>
          <a:xfrm>
            <a:off x="343840" y="5746165"/>
            <a:ext cx="6948725" cy="3314943"/>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EB9555F-89EA-4E62-ADB9-3B4172EB9283}"/>
              </a:ext>
            </a:extLst>
          </p:cNvPr>
          <p:cNvCxnSpPr>
            <a:cxnSpLocks/>
          </p:cNvCxnSpPr>
          <p:nvPr/>
        </p:nvCxnSpPr>
        <p:spPr>
          <a:xfrm>
            <a:off x="3786304" y="5746165"/>
            <a:ext cx="0" cy="33149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F38016B-68C9-49C4-906E-C761452F001A}"/>
              </a:ext>
            </a:extLst>
          </p:cNvPr>
          <p:cNvSpPr/>
          <p:nvPr/>
        </p:nvSpPr>
        <p:spPr>
          <a:xfrm>
            <a:off x="1" y="2846808"/>
            <a:ext cx="7601408" cy="1299853"/>
          </a:xfrm>
          <a:prstGeom prst="rect">
            <a:avLst/>
          </a:prstGeom>
          <a:solidFill>
            <a:srgbClr val="20386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7A081786-8446-400F-81A3-6F9368927692}"/>
              </a:ext>
            </a:extLst>
          </p:cNvPr>
          <p:cNvSpPr txBox="1"/>
          <p:nvPr/>
        </p:nvSpPr>
        <p:spPr>
          <a:xfrm>
            <a:off x="387551" y="2868405"/>
            <a:ext cx="6704622" cy="1077218"/>
          </a:xfrm>
          <a:prstGeom prst="rect">
            <a:avLst/>
          </a:prstGeom>
          <a:noFill/>
        </p:spPr>
        <p:txBody>
          <a:bodyPr wrap="square" rtlCol="0">
            <a:spAutoFit/>
          </a:bodyPr>
          <a:lstStyle/>
          <a:p>
            <a:r>
              <a:rPr kumimoji="1" lang="ja-JP" altLang="en-US" sz="28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日本から海外から</a:t>
            </a:r>
            <a:endParaRPr kumimoji="1" lang="en-US" altLang="ja-JP" sz="28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3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特定技能外国人材　</a:t>
            </a: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採用しませんか？</a:t>
            </a:r>
          </a:p>
        </p:txBody>
      </p:sp>
      <p:sp>
        <p:nvSpPr>
          <p:cNvPr id="48" name="星: 16 pt 47">
            <a:extLst>
              <a:ext uri="{FF2B5EF4-FFF2-40B4-BE49-F238E27FC236}">
                <a16:creationId xmlns:a16="http://schemas.microsoft.com/office/drawing/2014/main" id="{7F2B5F66-586B-4D89-90A9-AA7C9012922F}"/>
              </a:ext>
            </a:extLst>
          </p:cNvPr>
          <p:cNvSpPr/>
          <p:nvPr/>
        </p:nvSpPr>
        <p:spPr>
          <a:xfrm rot="634247">
            <a:off x="5696106" y="2461545"/>
            <a:ext cx="1155307" cy="1123076"/>
          </a:xfrm>
          <a:prstGeom prst="star16">
            <a:avLst>
              <a:gd name="adj" fmla="val 44604"/>
            </a:avLst>
          </a:prstGeom>
          <a:solidFill>
            <a:schemeClr val="bg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accent1">
                    <a:lumMod val="50000"/>
                  </a:schemeClr>
                </a:solidFill>
                <a:latin typeface="BIZ UDPゴシック" panose="020B0400000000000000" pitchFamily="50" charset="-128"/>
                <a:ea typeface="BIZ UDPゴシック" panose="020B0400000000000000" pitchFamily="50" charset="-128"/>
                <a:cs typeface="Arabic Typesetting" panose="020B0604020202020204" pitchFamily="66" charset="-78"/>
              </a:rPr>
              <a:t>出展無料</a:t>
            </a:r>
          </a:p>
        </p:txBody>
      </p:sp>
      <p:pic>
        <p:nvPicPr>
          <p:cNvPr id="2" name="図 1">
            <a:extLst>
              <a:ext uri="{FF2B5EF4-FFF2-40B4-BE49-F238E27FC236}">
                <a16:creationId xmlns:a16="http://schemas.microsoft.com/office/drawing/2014/main" id="{127699D2-2958-49F2-AD34-FC0374B914C4}"/>
              </a:ext>
            </a:extLst>
          </p:cNvPr>
          <p:cNvPicPr>
            <a:picLocks noChangeAspect="1"/>
          </p:cNvPicPr>
          <p:nvPr/>
        </p:nvPicPr>
        <p:blipFill>
          <a:blip r:embed="rId6"/>
          <a:stretch>
            <a:fillRect/>
          </a:stretch>
        </p:blipFill>
        <p:spPr>
          <a:xfrm>
            <a:off x="0" y="6889"/>
            <a:ext cx="818707" cy="818707"/>
          </a:xfrm>
          <a:prstGeom prst="rect">
            <a:avLst/>
          </a:prstGeom>
        </p:spPr>
      </p:pic>
      <p:pic>
        <p:nvPicPr>
          <p:cNvPr id="39" name="図 38">
            <a:extLst>
              <a:ext uri="{FF2B5EF4-FFF2-40B4-BE49-F238E27FC236}">
                <a16:creationId xmlns:a16="http://schemas.microsoft.com/office/drawing/2014/main" id="{12B6AC22-CB90-426F-BD6B-3791D4AC12AF}"/>
              </a:ext>
            </a:extLst>
          </p:cNvPr>
          <p:cNvPicPr>
            <a:picLocks noChangeAspect="1"/>
          </p:cNvPicPr>
          <p:nvPr/>
        </p:nvPicPr>
        <p:blipFill>
          <a:blip r:embed="rId7"/>
          <a:stretch>
            <a:fillRect/>
          </a:stretch>
        </p:blipFill>
        <p:spPr>
          <a:xfrm>
            <a:off x="2683931" y="9235686"/>
            <a:ext cx="879999" cy="879999"/>
          </a:xfrm>
          <a:prstGeom prst="rect">
            <a:avLst/>
          </a:prstGeom>
        </p:spPr>
      </p:pic>
      <p:sp>
        <p:nvSpPr>
          <p:cNvPr id="6" name="テキスト ボックス 5">
            <a:extLst>
              <a:ext uri="{FF2B5EF4-FFF2-40B4-BE49-F238E27FC236}">
                <a16:creationId xmlns:a16="http://schemas.microsoft.com/office/drawing/2014/main" id="{7F45B0A5-FB78-4BA4-81A2-0486F2220D4B}"/>
              </a:ext>
            </a:extLst>
          </p:cNvPr>
          <p:cNvSpPr txBox="1"/>
          <p:nvPr/>
        </p:nvSpPr>
        <p:spPr>
          <a:xfrm flipH="1">
            <a:off x="3857373" y="8722301"/>
            <a:ext cx="2513131" cy="276999"/>
          </a:xfrm>
          <a:prstGeom prst="rect">
            <a:avLst/>
          </a:prstGeom>
          <a:noFill/>
        </p:spPr>
        <p:txBody>
          <a:bodyPr wrap="square" rtlCol="0">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2</a:t>
            </a:r>
            <a:r>
              <a:rPr kumimoji="1" lang="ja-JP" altLang="en-US" sz="1200" dirty="0">
                <a:solidFill>
                  <a:srgbClr val="FF0000"/>
                </a:solidFill>
                <a:latin typeface="BIZ UDPゴシック" panose="020B0400000000000000" pitchFamily="50" charset="-128"/>
                <a:ea typeface="BIZ UDPゴシック" panose="020B0400000000000000" pitchFamily="50" charset="-128"/>
              </a:rPr>
              <a:t>月まで応募を受け付けています</a:t>
            </a:r>
          </a:p>
        </p:txBody>
      </p:sp>
    </p:spTree>
    <p:extLst>
      <p:ext uri="{BB962C8B-B14F-4D97-AF65-F5344CB8AC3E}">
        <p14:creationId xmlns:p14="http://schemas.microsoft.com/office/powerpoint/2010/main" val="1819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E170E362-FB68-40DE-9E8F-0EBD3A19BF9C}"/>
              </a:ext>
            </a:extLst>
          </p:cNvPr>
          <p:cNvSpPr/>
          <p:nvPr/>
        </p:nvSpPr>
        <p:spPr>
          <a:xfrm>
            <a:off x="475679" y="5754697"/>
            <a:ext cx="6623870" cy="3600000"/>
          </a:xfrm>
          <a:prstGeom prst="rect">
            <a:avLst/>
          </a:prstGeom>
          <a:solidFill>
            <a:schemeClr val="accent5">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448568DE-40FF-4F41-A750-2B9A70EA0282}"/>
              </a:ext>
            </a:extLst>
          </p:cNvPr>
          <p:cNvSpPr/>
          <p:nvPr/>
        </p:nvSpPr>
        <p:spPr>
          <a:xfrm>
            <a:off x="475679" y="1111643"/>
            <a:ext cx="6623870" cy="3825472"/>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4F51A46-3CC3-4A8F-B598-F33AEBBED788}"/>
              </a:ext>
            </a:extLst>
          </p:cNvPr>
          <p:cNvSpPr txBox="1"/>
          <p:nvPr/>
        </p:nvSpPr>
        <p:spPr>
          <a:xfrm>
            <a:off x="367816" y="9587530"/>
            <a:ext cx="6704814" cy="900246"/>
          </a:xfrm>
          <a:prstGeom prst="rect">
            <a:avLst/>
          </a:prstGeom>
          <a:noFill/>
        </p:spPr>
        <p:txBody>
          <a:bodyPr wrap="square" rtlCol="0">
            <a:spAutoFit/>
          </a:bodyPr>
          <a:lstStyle/>
          <a:p>
            <a:pPr defTabSz="457200">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＜お問合せ先＞</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457200">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株式会社パソナ</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出入国在留管理庁　特定技能 海外ジョブフェアおよび国内マッチングイベント運営事務局</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defTabSz="457200">
              <a:defRPr/>
            </a:pPr>
            <a:r>
              <a:rPr kumimoji="1" lang="en-US" altLang="ja-JP" sz="1050" b="1" dirty="0">
                <a:solidFill>
                  <a:prstClr val="black"/>
                </a:solidFill>
                <a:latin typeface="BIZ UDPゴシック" panose="020B0400000000000000" pitchFamily="50" charset="-128"/>
                <a:ea typeface="BIZ UDPゴシック" panose="020B0400000000000000" pitchFamily="50" charset="-128"/>
              </a:rPr>
              <a:t>TEL</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03-6734-1270</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　　　    </a:t>
            </a:r>
            <a:r>
              <a:rPr kumimoji="1" lang="en-US" altLang="ja-JP" sz="1050" b="1" dirty="0" err="1">
                <a:solidFill>
                  <a:prstClr val="black"/>
                </a:solidFill>
                <a:latin typeface="BIZ UDPゴシック" panose="020B0400000000000000" pitchFamily="50" charset="-128"/>
                <a:ea typeface="BIZ UDPゴシック" panose="020B0400000000000000" pitchFamily="50" charset="-128"/>
              </a:rPr>
              <a:t>E-mail:tokuteiginou@pasona.co.jp</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　</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a:defRPr/>
            </a:pPr>
            <a:r>
              <a:rPr kumimoji="1" lang="en-US" altLang="ja-JP" sz="1050" b="1" dirty="0">
                <a:solidFill>
                  <a:prstClr val="black"/>
                </a:solidFill>
                <a:latin typeface="BIZ UDPゴシック" panose="020B0400000000000000" pitchFamily="50" charset="-128"/>
                <a:ea typeface="BIZ UDPゴシック" panose="020B0400000000000000" pitchFamily="50" charset="-128"/>
              </a:rPr>
              <a:t>https://info-tokuteiginou.com</a:t>
            </a:r>
          </a:p>
        </p:txBody>
      </p:sp>
      <p:sp>
        <p:nvSpPr>
          <p:cNvPr id="36" name="左中かっこ 35">
            <a:extLst>
              <a:ext uri="{FF2B5EF4-FFF2-40B4-BE49-F238E27FC236}">
                <a16:creationId xmlns:a16="http://schemas.microsoft.com/office/drawing/2014/main" id="{F98F7919-1D55-4467-9BAF-F7446EDB5377}"/>
              </a:ext>
            </a:extLst>
          </p:cNvPr>
          <p:cNvSpPr/>
          <p:nvPr/>
        </p:nvSpPr>
        <p:spPr>
          <a:xfrm>
            <a:off x="5126917" y="1602323"/>
            <a:ext cx="298714" cy="3083977"/>
          </a:xfrm>
          <a:prstGeom prst="leftBrace">
            <a:avLst>
              <a:gd name="adj1" fmla="val 8333"/>
              <a:gd name="adj2" fmla="val 70444"/>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F643D264-BA72-43CF-BB64-8000B2590C7E}"/>
              </a:ext>
            </a:extLst>
          </p:cNvPr>
          <p:cNvPicPr>
            <a:picLocks noChangeAspect="1"/>
          </p:cNvPicPr>
          <p:nvPr/>
        </p:nvPicPr>
        <p:blipFill>
          <a:blip r:embed="rId3"/>
          <a:stretch>
            <a:fillRect/>
          </a:stretch>
        </p:blipFill>
        <p:spPr>
          <a:xfrm>
            <a:off x="5499192" y="2298497"/>
            <a:ext cx="504611" cy="340551"/>
          </a:xfrm>
          <a:prstGeom prst="rect">
            <a:avLst/>
          </a:prstGeom>
          <a:ln>
            <a:solidFill>
              <a:schemeClr val="bg1">
                <a:lumMod val="65000"/>
              </a:schemeClr>
            </a:solidFill>
          </a:ln>
        </p:spPr>
      </p:pic>
      <p:pic>
        <p:nvPicPr>
          <p:cNvPr id="38" name="図 37">
            <a:extLst>
              <a:ext uri="{FF2B5EF4-FFF2-40B4-BE49-F238E27FC236}">
                <a16:creationId xmlns:a16="http://schemas.microsoft.com/office/drawing/2014/main" id="{AD2F0A81-1465-453B-A720-01C26EC991AC}"/>
              </a:ext>
            </a:extLst>
          </p:cNvPr>
          <p:cNvPicPr>
            <a:picLocks noChangeAspect="1"/>
          </p:cNvPicPr>
          <p:nvPr/>
        </p:nvPicPr>
        <p:blipFill>
          <a:blip r:embed="rId4"/>
          <a:stretch>
            <a:fillRect/>
          </a:stretch>
        </p:blipFill>
        <p:spPr>
          <a:xfrm>
            <a:off x="5497976" y="2819400"/>
            <a:ext cx="507043" cy="340551"/>
          </a:xfrm>
          <a:prstGeom prst="rect">
            <a:avLst/>
          </a:prstGeom>
        </p:spPr>
      </p:pic>
      <p:pic>
        <p:nvPicPr>
          <p:cNvPr id="39" name="図 38">
            <a:extLst>
              <a:ext uri="{FF2B5EF4-FFF2-40B4-BE49-F238E27FC236}">
                <a16:creationId xmlns:a16="http://schemas.microsoft.com/office/drawing/2014/main" id="{304098B1-837C-44FA-806F-597E673983D4}"/>
              </a:ext>
            </a:extLst>
          </p:cNvPr>
          <p:cNvPicPr>
            <a:picLocks noChangeAspect="1"/>
          </p:cNvPicPr>
          <p:nvPr/>
        </p:nvPicPr>
        <p:blipFill>
          <a:blip r:embed="rId5"/>
          <a:stretch>
            <a:fillRect/>
          </a:stretch>
        </p:blipFill>
        <p:spPr>
          <a:xfrm>
            <a:off x="6261524" y="2298497"/>
            <a:ext cx="522178" cy="340551"/>
          </a:xfrm>
          <a:prstGeom prst="rect">
            <a:avLst/>
          </a:prstGeom>
        </p:spPr>
      </p:pic>
      <p:pic>
        <p:nvPicPr>
          <p:cNvPr id="40" name="図 39">
            <a:extLst>
              <a:ext uri="{FF2B5EF4-FFF2-40B4-BE49-F238E27FC236}">
                <a16:creationId xmlns:a16="http://schemas.microsoft.com/office/drawing/2014/main" id="{17951817-8D85-4CE7-8353-BF45133E75AC}"/>
              </a:ext>
            </a:extLst>
          </p:cNvPr>
          <p:cNvPicPr>
            <a:picLocks noChangeAspect="1"/>
          </p:cNvPicPr>
          <p:nvPr/>
        </p:nvPicPr>
        <p:blipFill>
          <a:blip r:embed="rId6"/>
          <a:stretch>
            <a:fillRect/>
          </a:stretch>
        </p:blipFill>
        <p:spPr>
          <a:xfrm>
            <a:off x="6264685" y="1777594"/>
            <a:ext cx="515859" cy="340551"/>
          </a:xfrm>
          <a:prstGeom prst="rect">
            <a:avLst/>
          </a:prstGeom>
        </p:spPr>
      </p:pic>
      <p:pic>
        <p:nvPicPr>
          <p:cNvPr id="41" name="図 40">
            <a:extLst>
              <a:ext uri="{FF2B5EF4-FFF2-40B4-BE49-F238E27FC236}">
                <a16:creationId xmlns:a16="http://schemas.microsoft.com/office/drawing/2014/main" id="{72C7D944-B332-4156-BA6D-14F206824125}"/>
              </a:ext>
            </a:extLst>
          </p:cNvPr>
          <p:cNvPicPr>
            <a:picLocks noChangeAspect="1"/>
          </p:cNvPicPr>
          <p:nvPr/>
        </p:nvPicPr>
        <p:blipFill>
          <a:blip r:embed="rId7"/>
          <a:stretch>
            <a:fillRect/>
          </a:stretch>
        </p:blipFill>
        <p:spPr>
          <a:xfrm>
            <a:off x="5605136" y="3340303"/>
            <a:ext cx="292723" cy="340551"/>
          </a:xfrm>
          <a:prstGeom prst="rect">
            <a:avLst/>
          </a:prstGeom>
        </p:spPr>
      </p:pic>
      <p:pic>
        <p:nvPicPr>
          <p:cNvPr id="42" name="図 41">
            <a:extLst>
              <a:ext uri="{FF2B5EF4-FFF2-40B4-BE49-F238E27FC236}">
                <a16:creationId xmlns:a16="http://schemas.microsoft.com/office/drawing/2014/main" id="{1E429BE8-D591-4EBF-9E27-78D095703226}"/>
              </a:ext>
            </a:extLst>
          </p:cNvPr>
          <p:cNvPicPr>
            <a:picLocks noChangeAspect="1"/>
          </p:cNvPicPr>
          <p:nvPr/>
        </p:nvPicPr>
        <p:blipFill>
          <a:blip r:embed="rId8"/>
          <a:stretch>
            <a:fillRect/>
          </a:stretch>
        </p:blipFill>
        <p:spPr>
          <a:xfrm>
            <a:off x="6264362" y="2819400"/>
            <a:ext cx="516502" cy="340551"/>
          </a:xfrm>
          <a:prstGeom prst="rect">
            <a:avLst/>
          </a:prstGeom>
        </p:spPr>
      </p:pic>
      <p:pic>
        <p:nvPicPr>
          <p:cNvPr id="43" name="図 42">
            <a:extLst>
              <a:ext uri="{FF2B5EF4-FFF2-40B4-BE49-F238E27FC236}">
                <a16:creationId xmlns:a16="http://schemas.microsoft.com/office/drawing/2014/main" id="{97605582-A238-4BA2-9EF2-84605E2CAA36}"/>
              </a:ext>
            </a:extLst>
          </p:cNvPr>
          <p:cNvPicPr>
            <a:picLocks noChangeAspect="1"/>
          </p:cNvPicPr>
          <p:nvPr/>
        </p:nvPicPr>
        <p:blipFill>
          <a:blip r:embed="rId9"/>
          <a:stretch>
            <a:fillRect/>
          </a:stretch>
        </p:blipFill>
        <p:spPr>
          <a:xfrm>
            <a:off x="5514795" y="3861207"/>
            <a:ext cx="473404" cy="340551"/>
          </a:xfrm>
          <a:prstGeom prst="rect">
            <a:avLst/>
          </a:prstGeom>
        </p:spPr>
      </p:pic>
      <p:pic>
        <p:nvPicPr>
          <p:cNvPr id="44" name="図 43">
            <a:extLst>
              <a:ext uri="{FF2B5EF4-FFF2-40B4-BE49-F238E27FC236}">
                <a16:creationId xmlns:a16="http://schemas.microsoft.com/office/drawing/2014/main" id="{2E8C5493-D194-4049-9F62-E6181164D8F8}"/>
              </a:ext>
            </a:extLst>
          </p:cNvPr>
          <p:cNvPicPr>
            <a:picLocks noChangeAspect="1"/>
          </p:cNvPicPr>
          <p:nvPr/>
        </p:nvPicPr>
        <p:blipFill>
          <a:blip r:embed="rId10"/>
          <a:stretch>
            <a:fillRect/>
          </a:stretch>
        </p:blipFill>
        <p:spPr>
          <a:xfrm>
            <a:off x="5492343" y="1777594"/>
            <a:ext cx="518309" cy="340551"/>
          </a:xfrm>
          <a:prstGeom prst="rect">
            <a:avLst/>
          </a:prstGeom>
        </p:spPr>
      </p:pic>
      <p:pic>
        <p:nvPicPr>
          <p:cNvPr id="45" name="図 44">
            <a:extLst>
              <a:ext uri="{FF2B5EF4-FFF2-40B4-BE49-F238E27FC236}">
                <a16:creationId xmlns:a16="http://schemas.microsoft.com/office/drawing/2014/main" id="{A21CF31A-FB2F-48CD-BA9D-886461E06241}"/>
              </a:ext>
            </a:extLst>
          </p:cNvPr>
          <p:cNvPicPr>
            <a:picLocks noChangeAspect="1"/>
          </p:cNvPicPr>
          <p:nvPr/>
        </p:nvPicPr>
        <p:blipFill>
          <a:blip r:embed="rId11"/>
          <a:stretch>
            <a:fillRect/>
          </a:stretch>
        </p:blipFill>
        <p:spPr>
          <a:xfrm>
            <a:off x="6266736" y="3340303"/>
            <a:ext cx="511754" cy="340551"/>
          </a:xfrm>
          <a:prstGeom prst="rect">
            <a:avLst/>
          </a:prstGeom>
        </p:spPr>
      </p:pic>
      <p:pic>
        <p:nvPicPr>
          <p:cNvPr id="46" name="図 45">
            <a:extLst>
              <a:ext uri="{FF2B5EF4-FFF2-40B4-BE49-F238E27FC236}">
                <a16:creationId xmlns:a16="http://schemas.microsoft.com/office/drawing/2014/main" id="{A8B4AEEA-803E-407B-A53B-6610BCB23857}"/>
              </a:ext>
            </a:extLst>
          </p:cNvPr>
          <p:cNvPicPr>
            <a:picLocks noChangeAspect="1"/>
          </p:cNvPicPr>
          <p:nvPr/>
        </p:nvPicPr>
        <p:blipFill>
          <a:blip r:embed="rId12"/>
          <a:stretch>
            <a:fillRect/>
          </a:stretch>
        </p:blipFill>
        <p:spPr>
          <a:xfrm>
            <a:off x="6246575" y="3868090"/>
            <a:ext cx="513617" cy="340551"/>
          </a:xfrm>
          <a:prstGeom prst="rect">
            <a:avLst/>
          </a:prstGeom>
        </p:spPr>
      </p:pic>
      <p:sp>
        <p:nvSpPr>
          <p:cNvPr id="47" name="テキスト ボックス 46">
            <a:extLst>
              <a:ext uri="{FF2B5EF4-FFF2-40B4-BE49-F238E27FC236}">
                <a16:creationId xmlns:a16="http://schemas.microsoft.com/office/drawing/2014/main" id="{3A8C6B9D-6A93-45FE-B6EC-71AC5997AA75}"/>
              </a:ext>
            </a:extLst>
          </p:cNvPr>
          <p:cNvSpPr txBox="1"/>
          <p:nvPr/>
        </p:nvSpPr>
        <p:spPr>
          <a:xfrm>
            <a:off x="5425572" y="1593185"/>
            <a:ext cx="651850"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ベトナム</a:t>
            </a:r>
          </a:p>
        </p:txBody>
      </p:sp>
      <p:sp>
        <p:nvSpPr>
          <p:cNvPr id="48" name="テキスト ボックス 47">
            <a:extLst>
              <a:ext uri="{FF2B5EF4-FFF2-40B4-BE49-F238E27FC236}">
                <a16:creationId xmlns:a16="http://schemas.microsoft.com/office/drawing/2014/main" id="{76993C0D-95AA-4A1F-889E-C28726AD583D}"/>
              </a:ext>
            </a:extLst>
          </p:cNvPr>
          <p:cNvSpPr txBox="1"/>
          <p:nvPr/>
        </p:nvSpPr>
        <p:spPr>
          <a:xfrm>
            <a:off x="5296630" y="2108614"/>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インドネシア</a:t>
            </a:r>
          </a:p>
        </p:txBody>
      </p:sp>
      <p:sp>
        <p:nvSpPr>
          <p:cNvPr id="49" name="テキスト ボックス 48">
            <a:extLst>
              <a:ext uri="{FF2B5EF4-FFF2-40B4-BE49-F238E27FC236}">
                <a16:creationId xmlns:a16="http://schemas.microsoft.com/office/drawing/2014/main" id="{1DC731C5-B1D0-4D2B-8E5C-68AA7D64E158}"/>
              </a:ext>
            </a:extLst>
          </p:cNvPr>
          <p:cNvSpPr txBox="1"/>
          <p:nvPr/>
        </p:nvSpPr>
        <p:spPr>
          <a:xfrm>
            <a:off x="5296630" y="2629701"/>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フィリピン</a:t>
            </a:r>
          </a:p>
        </p:txBody>
      </p:sp>
      <p:sp>
        <p:nvSpPr>
          <p:cNvPr id="50" name="テキスト ボックス 49">
            <a:extLst>
              <a:ext uri="{FF2B5EF4-FFF2-40B4-BE49-F238E27FC236}">
                <a16:creationId xmlns:a16="http://schemas.microsoft.com/office/drawing/2014/main" id="{ACDA4DC6-81ED-45CB-AF2A-7E70F20C165A}"/>
              </a:ext>
            </a:extLst>
          </p:cNvPr>
          <p:cNvSpPr txBox="1"/>
          <p:nvPr/>
        </p:nvSpPr>
        <p:spPr>
          <a:xfrm>
            <a:off x="5296630" y="3159841"/>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ネパール</a:t>
            </a:r>
          </a:p>
        </p:txBody>
      </p:sp>
      <p:sp>
        <p:nvSpPr>
          <p:cNvPr id="51" name="テキスト ボックス 50">
            <a:extLst>
              <a:ext uri="{FF2B5EF4-FFF2-40B4-BE49-F238E27FC236}">
                <a16:creationId xmlns:a16="http://schemas.microsoft.com/office/drawing/2014/main" id="{130BD528-2738-4F86-8610-91A31458C71B}"/>
              </a:ext>
            </a:extLst>
          </p:cNvPr>
          <p:cNvSpPr txBox="1"/>
          <p:nvPr/>
        </p:nvSpPr>
        <p:spPr>
          <a:xfrm>
            <a:off x="5296630" y="3689982"/>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インド</a:t>
            </a:r>
          </a:p>
        </p:txBody>
      </p:sp>
      <p:sp>
        <p:nvSpPr>
          <p:cNvPr id="52" name="テキスト ボックス 51">
            <a:extLst>
              <a:ext uri="{FF2B5EF4-FFF2-40B4-BE49-F238E27FC236}">
                <a16:creationId xmlns:a16="http://schemas.microsoft.com/office/drawing/2014/main" id="{B9881AC2-4122-43A3-890E-71EE9327FE59}"/>
              </a:ext>
            </a:extLst>
          </p:cNvPr>
          <p:cNvSpPr txBox="1"/>
          <p:nvPr/>
        </p:nvSpPr>
        <p:spPr>
          <a:xfrm>
            <a:off x="6067747" y="1593185"/>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タイ</a:t>
            </a:r>
          </a:p>
        </p:txBody>
      </p:sp>
      <p:sp>
        <p:nvSpPr>
          <p:cNvPr id="53" name="テキスト ボックス 52">
            <a:extLst>
              <a:ext uri="{FF2B5EF4-FFF2-40B4-BE49-F238E27FC236}">
                <a16:creationId xmlns:a16="http://schemas.microsoft.com/office/drawing/2014/main" id="{40697544-026E-4BEC-B260-D0C7A6A58166}"/>
              </a:ext>
            </a:extLst>
          </p:cNvPr>
          <p:cNvSpPr txBox="1"/>
          <p:nvPr/>
        </p:nvSpPr>
        <p:spPr>
          <a:xfrm>
            <a:off x="6067747" y="2118087"/>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カンボジア</a:t>
            </a:r>
          </a:p>
        </p:txBody>
      </p:sp>
      <p:sp>
        <p:nvSpPr>
          <p:cNvPr id="54" name="テキスト ボックス 53">
            <a:extLst>
              <a:ext uri="{FF2B5EF4-FFF2-40B4-BE49-F238E27FC236}">
                <a16:creationId xmlns:a16="http://schemas.microsoft.com/office/drawing/2014/main" id="{F993EA4C-A5C7-4450-BE38-E0FE3EF29564}"/>
              </a:ext>
            </a:extLst>
          </p:cNvPr>
          <p:cNvSpPr txBox="1"/>
          <p:nvPr/>
        </p:nvSpPr>
        <p:spPr>
          <a:xfrm>
            <a:off x="6067747" y="2629701"/>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モンゴル</a:t>
            </a:r>
          </a:p>
        </p:txBody>
      </p:sp>
      <p:sp>
        <p:nvSpPr>
          <p:cNvPr id="55" name="テキスト ボックス 54">
            <a:extLst>
              <a:ext uri="{FF2B5EF4-FFF2-40B4-BE49-F238E27FC236}">
                <a16:creationId xmlns:a16="http://schemas.microsoft.com/office/drawing/2014/main" id="{6C765C11-A501-4FDA-AE42-C6EB984B03F2}"/>
              </a:ext>
            </a:extLst>
          </p:cNvPr>
          <p:cNvSpPr txBox="1"/>
          <p:nvPr/>
        </p:nvSpPr>
        <p:spPr>
          <a:xfrm>
            <a:off x="6067747" y="3158838"/>
            <a:ext cx="909735"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スリランカ</a:t>
            </a:r>
          </a:p>
        </p:txBody>
      </p:sp>
      <p:sp>
        <p:nvSpPr>
          <p:cNvPr id="56" name="テキスト ボックス 55">
            <a:extLst>
              <a:ext uri="{FF2B5EF4-FFF2-40B4-BE49-F238E27FC236}">
                <a16:creationId xmlns:a16="http://schemas.microsoft.com/office/drawing/2014/main" id="{D4F85125-5FA8-4AE4-B63C-1A6D2BAF46D8}"/>
              </a:ext>
            </a:extLst>
          </p:cNvPr>
          <p:cNvSpPr txBox="1"/>
          <p:nvPr/>
        </p:nvSpPr>
        <p:spPr>
          <a:xfrm>
            <a:off x="6012588" y="3683739"/>
            <a:ext cx="1020053"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ウズベキスタン</a:t>
            </a:r>
          </a:p>
        </p:txBody>
      </p:sp>
      <p:sp>
        <p:nvSpPr>
          <p:cNvPr id="57" name="テキスト ボックス 56">
            <a:extLst>
              <a:ext uri="{FF2B5EF4-FFF2-40B4-BE49-F238E27FC236}">
                <a16:creationId xmlns:a16="http://schemas.microsoft.com/office/drawing/2014/main" id="{F0C585BE-A36C-4EF5-9F71-04F7B73BFDB8}"/>
              </a:ext>
            </a:extLst>
          </p:cNvPr>
          <p:cNvSpPr txBox="1"/>
          <p:nvPr/>
        </p:nvSpPr>
        <p:spPr>
          <a:xfrm>
            <a:off x="5225519" y="1371388"/>
            <a:ext cx="1783486" cy="246221"/>
          </a:xfrm>
          <a:prstGeom prst="rect">
            <a:avLst/>
          </a:prstGeom>
          <a:noFill/>
        </p:spPr>
        <p:txBody>
          <a:bodyPr wrap="square" rtlCol="0">
            <a:spAutoFit/>
          </a:bodyPr>
          <a:lstStyle/>
          <a:p>
            <a:pPr algn="ctr"/>
            <a:r>
              <a:rPr kumimoji="1" lang="en-US" altLang="ja-JP" sz="1000" b="1">
                <a:latin typeface="BIZ UDPゴシック" panose="020B0400000000000000" pitchFamily="50" charset="-128"/>
                <a:ea typeface="BIZ UDPゴシック" panose="020B0400000000000000" pitchFamily="50" charset="-128"/>
              </a:rPr>
              <a:t>11</a:t>
            </a:r>
            <a:r>
              <a:rPr kumimoji="1" lang="ja-JP" altLang="en-US" sz="1000" b="1">
                <a:latin typeface="BIZ UDPゴシック" panose="020B0400000000000000" pitchFamily="50" charset="-128"/>
                <a:ea typeface="BIZ UDPゴシック" panose="020B0400000000000000" pitchFamily="50" charset="-128"/>
              </a:rPr>
              <a:t>カ国に貴社を</a:t>
            </a:r>
            <a:r>
              <a:rPr kumimoji="1" lang="en-US" altLang="ja-JP" sz="1000" b="1">
                <a:latin typeface="BIZ UDPゴシック" panose="020B0400000000000000" pitchFamily="50" charset="-128"/>
                <a:ea typeface="BIZ UDPゴシック" panose="020B0400000000000000" pitchFamily="50" charset="-128"/>
              </a:rPr>
              <a:t>PR</a:t>
            </a:r>
            <a:endParaRPr kumimoji="1" lang="ja-JP" altLang="en-US" sz="1000" b="1">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CD0532CB-41A5-495A-BBBC-A38F8C3EADD1}"/>
              </a:ext>
            </a:extLst>
          </p:cNvPr>
          <p:cNvSpPr txBox="1"/>
          <p:nvPr/>
        </p:nvSpPr>
        <p:spPr>
          <a:xfrm>
            <a:off x="6175258" y="4379076"/>
            <a:ext cx="897372" cy="415498"/>
          </a:xfrm>
          <a:prstGeom prst="rect">
            <a:avLst/>
          </a:prstGeom>
          <a:noFill/>
        </p:spPr>
        <p:txBody>
          <a:bodyPr wrap="square" rtlCol="0">
            <a:spAutoFit/>
          </a:bodyPr>
          <a:lstStyle/>
          <a:p>
            <a:r>
              <a:rPr kumimoji="1" lang="en-US" altLang="ja-JP" sz="700">
                <a:latin typeface="BIZ UDPゴシック" panose="020B0400000000000000" pitchFamily="50" charset="-128"/>
                <a:ea typeface="BIZ UDPゴシック" panose="020B0400000000000000" pitchFamily="50" charset="-128"/>
              </a:rPr>
              <a:t>※</a:t>
            </a:r>
            <a:r>
              <a:rPr kumimoji="1" lang="ja-JP" altLang="en-US" sz="700">
                <a:latin typeface="BIZ UDPゴシック" panose="020B0400000000000000" pitchFamily="50" charset="-128"/>
                <a:ea typeface="BIZ UDPゴシック" panose="020B0400000000000000" pitchFamily="50" charset="-128"/>
              </a:rPr>
              <a:t>国内在住の</a:t>
            </a:r>
            <a:endParaRPr kumimoji="1" lang="en-US" altLang="ja-JP" sz="700">
              <a:latin typeface="BIZ UDPゴシック" panose="020B0400000000000000" pitchFamily="50" charset="-128"/>
              <a:ea typeface="BIZ UDPゴシック" panose="020B0400000000000000" pitchFamily="50" charset="-128"/>
            </a:endParaRPr>
          </a:p>
          <a:p>
            <a:r>
              <a:rPr kumimoji="1" lang="ja-JP" altLang="en-US" sz="700">
                <a:latin typeface="BIZ UDPゴシック" panose="020B0400000000000000" pitchFamily="50" charset="-128"/>
                <a:ea typeface="BIZ UDPゴシック" panose="020B0400000000000000" pitchFamily="50" charset="-128"/>
              </a:rPr>
              <a:t>外国人が参加する</a:t>
            </a:r>
            <a:endParaRPr kumimoji="1" lang="en-US" altLang="ja-JP" sz="700">
              <a:latin typeface="BIZ UDPゴシック" panose="020B0400000000000000" pitchFamily="50" charset="-128"/>
              <a:ea typeface="BIZ UDPゴシック" panose="020B0400000000000000" pitchFamily="50" charset="-128"/>
            </a:endParaRPr>
          </a:p>
          <a:p>
            <a:r>
              <a:rPr kumimoji="1" lang="ja-JP" altLang="en-US" sz="700">
                <a:latin typeface="BIZ UDPゴシック" panose="020B0400000000000000" pitchFamily="50" charset="-128"/>
                <a:ea typeface="BIZ UDPゴシック" panose="020B0400000000000000" pitchFamily="50" charset="-128"/>
              </a:rPr>
              <a:t>場合もございます。</a:t>
            </a:r>
          </a:p>
        </p:txBody>
      </p:sp>
      <p:sp>
        <p:nvSpPr>
          <p:cNvPr id="59" name="正方形/長方形 58">
            <a:extLst>
              <a:ext uri="{FF2B5EF4-FFF2-40B4-BE49-F238E27FC236}">
                <a16:creationId xmlns:a16="http://schemas.microsoft.com/office/drawing/2014/main" id="{BEA09037-EA41-4A3D-A189-419A8D82CCC0}"/>
              </a:ext>
            </a:extLst>
          </p:cNvPr>
          <p:cNvSpPr/>
          <p:nvPr/>
        </p:nvSpPr>
        <p:spPr>
          <a:xfrm>
            <a:off x="609748" y="1546380"/>
            <a:ext cx="2828558" cy="938719"/>
          </a:xfrm>
          <a:prstGeom prst="rect">
            <a:avLst/>
          </a:prstGeom>
        </p:spPr>
        <p:txBody>
          <a:bodyPr wrap="square">
            <a:spAutoFit/>
          </a:bodyPr>
          <a:lstStyle/>
          <a:p>
            <a:pPr algn="just"/>
            <a:r>
              <a:rPr lang="ja-JP" altLang="en-US" sz="1100" dirty="0">
                <a:latin typeface="BIZ UDPゴシック" panose="020B0400000000000000" pitchFamily="50" charset="-128"/>
                <a:ea typeface="BIZ UDPゴシック" panose="020B0400000000000000" pitchFamily="50" charset="-128"/>
              </a:rPr>
              <a:t>特定技能外国人の雇用を希望する企業が、特定技能外国人材の輩出が見込まれる１</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か国に対して行う合同企業説明会。</a:t>
            </a:r>
            <a:endParaRPr lang="en-US" altLang="ja-JP" sz="1100" dirty="0">
              <a:latin typeface="BIZ UDPゴシック" panose="020B0400000000000000" pitchFamily="50" charset="-128"/>
              <a:ea typeface="BIZ UDPゴシック" panose="020B0400000000000000" pitchFamily="50" charset="-128"/>
            </a:endParaRPr>
          </a:p>
          <a:p>
            <a:pPr algn="just"/>
            <a:r>
              <a:rPr lang="ja-JP" altLang="en-US" sz="1100" dirty="0">
                <a:latin typeface="BIZ UDPゴシック" panose="020B0400000000000000" pitchFamily="50" charset="-128"/>
                <a:ea typeface="BIZ UDPゴシック" panose="020B0400000000000000" pitchFamily="50" charset="-128"/>
              </a:rPr>
              <a:t>オンライン開催により、同時に複数の求職者に対し自社をアピールできます。</a:t>
            </a:r>
            <a:endParaRPr lang="en-US" altLang="ja-JP" sz="1100" dirty="0">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9CA3B951-30A9-4E3F-86FD-87F2E555ECAE}"/>
              </a:ext>
            </a:extLst>
          </p:cNvPr>
          <p:cNvSpPr/>
          <p:nvPr/>
        </p:nvSpPr>
        <p:spPr>
          <a:xfrm>
            <a:off x="473121" y="605532"/>
            <a:ext cx="2880000" cy="39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Pゴシック" panose="020B0400000000000000" pitchFamily="50" charset="-128"/>
                <a:ea typeface="BIZ UDPゴシック" panose="020B0400000000000000" pitchFamily="50" charset="-128"/>
              </a:rPr>
              <a:t>海外ジョブフェア</a:t>
            </a:r>
          </a:p>
        </p:txBody>
      </p:sp>
      <p:sp>
        <p:nvSpPr>
          <p:cNvPr id="68" name="正方形/長方形 67">
            <a:extLst>
              <a:ext uri="{FF2B5EF4-FFF2-40B4-BE49-F238E27FC236}">
                <a16:creationId xmlns:a16="http://schemas.microsoft.com/office/drawing/2014/main" id="{C561414E-5E0F-47DD-9ACD-1655D692F2C4}"/>
              </a:ext>
            </a:extLst>
          </p:cNvPr>
          <p:cNvSpPr/>
          <p:nvPr/>
        </p:nvSpPr>
        <p:spPr>
          <a:xfrm>
            <a:off x="473121" y="5252438"/>
            <a:ext cx="2880000" cy="396000"/>
          </a:xfrm>
          <a:prstGeom prst="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国内マッチングイベント</a:t>
            </a:r>
          </a:p>
        </p:txBody>
      </p:sp>
      <p:sp>
        <p:nvSpPr>
          <p:cNvPr id="81" name="正方形/長方形 80">
            <a:extLst>
              <a:ext uri="{FF2B5EF4-FFF2-40B4-BE49-F238E27FC236}">
                <a16:creationId xmlns:a16="http://schemas.microsoft.com/office/drawing/2014/main" id="{DF635081-AF80-43C8-BBEC-3A64E9754C20}"/>
              </a:ext>
            </a:extLst>
          </p:cNvPr>
          <p:cNvSpPr/>
          <p:nvPr/>
        </p:nvSpPr>
        <p:spPr>
          <a:xfrm>
            <a:off x="552650" y="2619240"/>
            <a:ext cx="2899229" cy="2062103"/>
          </a:xfrm>
          <a:prstGeom prst="rect">
            <a:avLst/>
          </a:prstGeom>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■企業向け事前ガイダンス</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海外ジョブフェア開催前に、</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参加企業向けに事前説明会を開催します。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特定技能制度説明</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外国人受入れの留意点</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当日までのタイムスケジュール</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準備物と配信環境</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オンライン会社説明のコツ</a:t>
            </a:r>
            <a:endParaRPr lang="en-US" altLang="ja-JP" sz="12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（開催日別途案内）</a:t>
            </a:r>
            <a:endParaRPr lang="en-US" altLang="ja-JP" sz="800" dirty="0">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409A5A9F-C081-44F3-B699-A11CDD8FDFAE}"/>
              </a:ext>
            </a:extLst>
          </p:cNvPr>
          <p:cNvSpPr/>
          <p:nvPr/>
        </p:nvSpPr>
        <p:spPr>
          <a:xfrm>
            <a:off x="609748" y="6151992"/>
            <a:ext cx="2842131" cy="938719"/>
          </a:xfrm>
          <a:prstGeom prst="rect">
            <a:avLst/>
          </a:prstGeom>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日本全国の特定技能外国人の雇用を希望する企業と、「特定技能」での就労を希望する外国人材とのマッチングの場をオンラインで提供するとともに、対面型合同企業説明会を開催します。</a:t>
            </a:r>
            <a:endParaRPr lang="en-US" altLang="ja-JP" sz="1100" dirty="0">
              <a:latin typeface="BIZ UDPゴシック" panose="020B0400000000000000" pitchFamily="50" charset="-128"/>
              <a:ea typeface="BIZ UDPゴシック" panose="020B0400000000000000" pitchFamily="50" charset="-128"/>
            </a:endParaRPr>
          </a:p>
        </p:txBody>
      </p:sp>
      <p:sp>
        <p:nvSpPr>
          <p:cNvPr id="94" name="矢印: 五方向 93">
            <a:extLst>
              <a:ext uri="{FF2B5EF4-FFF2-40B4-BE49-F238E27FC236}">
                <a16:creationId xmlns:a16="http://schemas.microsoft.com/office/drawing/2014/main" id="{C01FC084-8AE8-486F-92B8-3C140DA52EBD}"/>
              </a:ext>
            </a:extLst>
          </p:cNvPr>
          <p:cNvSpPr/>
          <p:nvPr/>
        </p:nvSpPr>
        <p:spPr>
          <a:xfrm>
            <a:off x="475679" y="1112173"/>
            <a:ext cx="1597498" cy="3114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事業概要</a:t>
            </a:r>
          </a:p>
        </p:txBody>
      </p:sp>
      <p:sp>
        <p:nvSpPr>
          <p:cNvPr id="95" name="矢印: 五方向 94">
            <a:extLst>
              <a:ext uri="{FF2B5EF4-FFF2-40B4-BE49-F238E27FC236}">
                <a16:creationId xmlns:a16="http://schemas.microsoft.com/office/drawing/2014/main" id="{A55DBB16-88E2-4D26-B3C5-ADD6A11759A6}"/>
              </a:ext>
            </a:extLst>
          </p:cNvPr>
          <p:cNvSpPr/>
          <p:nvPr/>
        </p:nvSpPr>
        <p:spPr>
          <a:xfrm>
            <a:off x="460126" y="5758104"/>
            <a:ext cx="1597498" cy="311470"/>
          </a:xfrm>
          <a:prstGeom prst="homePlate">
            <a:avLst/>
          </a:prstGeom>
          <a:solidFill>
            <a:srgbClr val="447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事業概要</a:t>
            </a:r>
          </a:p>
        </p:txBody>
      </p:sp>
      <p:sp>
        <p:nvSpPr>
          <p:cNvPr id="96" name="正方形/長方形 95">
            <a:extLst>
              <a:ext uri="{FF2B5EF4-FFF2-40B4-BE49-F238E27FC236}">
                <a16:creationId xmlns:a16="http://schemas.microsoft.com/office/drawing/2014/main" id="{187524F6-DA58-4257-A5FB-8C3BC1EFB057}"/>
              </a:ext>
            </a:extLst>
          </p:cNvPr>
          <p:cNvSpPr/>
          <p:nvPr/>
        </p:nvSpPr>
        <p:spPr>
          <a:xfrm>
            <a:off x="609748" y="7119655"/>
            <a:ext cx="2986186" cy="2246769"/>
          </a:xfrm>
          <a:prstGeom prst="rect">
            <a:avLst/>
          </a:prstGeom>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■企業向け事前ガイダンス</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国内マッチングイベント開催前に、</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参加企業向けに事前説明会を開催します。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特定技能制度説明</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登録支援機関について</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当日までのタイムスケジュール</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en-US" altLang="ja-JP" sz="1200" dirty="0">
                <a:latin typeface="BIZ UDPゴシック" panose="020B0400000000000000" pitchFamily="50" charset="-128"/>
                <a:ea typeface="BIZ UDPゴシック" panose="020B0400000000000000" pitchFamily="50" charset="-128"/>
              </a:rPr>
              <a:t>EventHub</a:t>
            </a:r>
            <a:r>
              <a:rPr lang="ja-JP" altLang="en-US" sz="1200" dirty="0">
                <a:latin typeface="BIZ UDPゴシック" panose="020B0400000000000000" pitchFamily="50" charset="-128"/>
                <a:ea typeface="BIZ UDPゴシック" panose="020B0400000000000000" pitchFamily="50" charset="-128"/>
              </a:rPr>
              <a:t>の利用方法について</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対面合同企業説明会について</a:t>
            </a:r>
            <a:endParaRPr lang="en-US" altLang="ja-JP" sz="12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1200" dirty="0">
                <a:latin typeface="BIZ UDPゴシック" panose="020B0400000000000000" pitchFamily="50" charset="-128"/>
                <a:ea typeface="BIZ UDPゴシック" panose="020B0400000000000000" pitchFamily="50" charset="-128"/>
              </a:rPr>
              <a:t>面接の注意事項</a:t>
            </a:r>
            <a:endParaRPr lang="en-US" altLang="ja-JP" sz="12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（開催日別途案内）</a:t>
            </a:r>
            <a:endParaRPr lang="en-US" altLang="ja-JP" sz="8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EDD09CF-060D-4F3F-BB60-6D4241D834A5}"/>
              </a:ext>
            </a:extLst>
          </p:cNvPr>
          <p:cNvSpPr/>
          <p:nvPr/>
        </p:nvSpPr>
        <p:spPr>
          <a:xfrm>
            <a:off x="3768495" y="5849205"/>
            <a:ext cx="1130912" cy="4556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貴社</a:t>
            </a:r>
          </a:p>
        </p:txBody>
      </p:sp>
      <p:sp>
        <p:nvSpPr>
          <p:cNvPr id="60" name="正方形/長方形 59">
            <a:extLst>
              <a:ext uri="{FF2B5EF4-FFF2-40B4-BE49-F238E27FC236}">
                <a16:creationId xmlns:a16="http://schemas.microsoft.com/office/drawing/2014/main" id="{9DF40FC4-8992-40D9-B488-F6B58E033AC1}"/>
              </a:ext>
            </a:extLst>
          </p:cNvPr>
          <p:cNvSpPr/>
          <p:nvPr/>
        </p:nvSpPr>
        <p:spPr>
          <a:xfrm>
            <a:off x="5446876" y="5849205"/>
            <a:ext cx="1130912" cy="4556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国内在住</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外国人</a:t>
            </a:r>
          </a:p>
        </p:txBody>
      </p:sp>
      <p:sp>
        <p:nvSpPr>
          <p:cNvPr id="61" name="正方形/長方形 60">
            <a:extLst>
              <a:ext uri="{FF2B5EF4-FFF2-40B4-BE49-F238E27FC236}">
                <a16:creationId xmlns:a16="http://schemas.microsoft.com/office/drawing/2014/main" id="{B3A292F0-2BE3-4AA2-85AE-FD5899031A68}"/>
              </a:ext>
            </a:extLst>
          </p:cNvPr>
          <p:cNvSpPr/>
          <p:nvPr/>
        </p:nvSpPr>
        <p:spPr>
          <a:xfrm>
            <a:off x="3768495" y="6544574"/>
            <a:ext cx="2809293"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本事業に</a:t>
            </a:r>
            <a:r>
              <a:rPr kumimoji="1" lang="en-US" altLang="ja-JP" sz="1200">
                <a:latin typeface="BIZ UDPゴシック" panose="020B0400000000000000" pitchFamily="50" charset="-128"/>
                <a:ea typeface="BIZ UDPゴシック" panose="020B0400000000000000" pitchFamily="50" charset="-128"/>
              </a:rPr>
              <a:t>HP</a:t>
            </a:r>
            <a:r>
              <a:rPr kumimoji="1" lang="ja-JP" altLang="en-US" sz="1200">
                <a:latin typeface="BIZ UDPゴシック" panose="020B0400000000000000" pitchFamily="50" charset="-128"/>
                <a:ea typeface="BIZ UDPゴシック" panose="020B0400000000000000" pitchFamily="50" charset="-128"/>
              </a:rPr>
              <a:t>から申込み</a:t>
            </a:r>
          </a:p>
        </p:txBody>
      </p:sp>
      <p:sp>
        <p:nvSpPr>
          <p:cNvPr id="63" name="正方形/長方形 62">
            <a:extLst>
              <a:ext uri="{FF2B5EF4-FFF2-40B4-BE49-F238E27FC236}">
                <a16:creationId xmlns:a16="http://schemas.microsoft.com/office/drawing/2014/main" id="{3C3D76AC-EC90-4EE3-BC99-6C1EC88D5F65}"/>
              </a:ext>
            </a:extLst>
          </p:cNvPr>
          <p:cNvSpPr/>
          <p:nvPr/>
        </p:nvSpPr>
        <p:spPr>
          <a:xfrm>
            <a:off x="3768495" y="7113798"/>
            <a:ext cx="1130400"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求人情報登録</a:t>
            </a:r>
          </a:p>
        </p:txBody>
      </p:sp>
      <p:sp>
        <p:nvSpPr>
          <p:cNvPr id="64" name="正方形/長方形 63">
            <a:extLst>
              <a:ext uri="{FF2B5EF4-FFF2-40B4-BE49-F238E27FC236}">
                <a16:creationId xmlns:a16="http://schemas.microsoft.com/office/drawing/2014/main" id="{02493211-0E16-4221-9F17-7998013582DE}"/>
              </a:ext>
            </a:extLst>
          </p:cNvPr>
          <p:cNvSpPr/>
          <p:nvPr/>
        </p:nvSpPr>
        <p:spPr>
          <a:xfrm>
            <a:off x="3768495" y="8252246"/>
            <a:ext cx="2809293"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面接</a:t>
            </a:r>
          </a:p>
        </p:txBody>
      </p:sp>
      <p:sp>
        <p:nvSpPr>
          <p:cNvPr id="65" name="正方形/長方形 64">
            <a:extLst>
              <a:ext uri="{FF2B5EF4-FFF2-40B4-BE49-F238E27FC236}">
                <a16:creationId xmlns:a16="http://schemas.microsoft.com/office/drawing/2014/main" id="{AD1DF9AD-512F-4625-AF4F-4224962CA842}"/>
              </a:ext>
            </a:extLst>
          </p:cNvPr>
          <p:cNvSpPr/>
          <p:nvPr/>
        </p:nvSpPr>
        <p:spPr>
          <a:xfrm>
            <a:off x="3768495" y="8821468"/>
            <a:ext cx="2809293"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採用</a:t>
            </a:r>
          </a:p>
        </p:txBody>
      </p:sp>
      <p:sp>
        <p:nvSpPr>
          <p:cNvPr id="7" name="二等辺三角形 6">
            <a:extLst>
              <a:ext uri="{FF2B5EF4-FFF2-40B4-BE49-F238E27FC236}">
                <a16:creationId xmlns:a16="http://schemas.microsoft.com/office/drawing/2014/main" id="{6B2CD457-B21E-48AB-80E1-BFD09C90871D}"/>
              </a:ext>
            </a:extLst>
          </p:cNvPr>
          <p:cNvSpPr/>
          <p:nvPr/>
        </p:nvSpPr>
        <p:spPr>
          <a:xfrm flipV="1">
            <a:off x="4117695" y="6352697"/>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a:extLst>
              <a:ext uri="{FF2B5EF4-FFF2-40B4-BE49-F238E27FC236}">
                <a16:creationId xmlns:a16="http://schemas.microsoft.com/office/drawing/2014/main" id="{4DED7334-DBBE-4C83-83B4-AC91C987C3B8}"/>
              </a:ext>
            </a:extLst>
          </p:cNvPr>
          <p:cNvSpPr/>
          <p:nvPr/>
        </p:nvSpPr>
        <p:spPr>
          <a:xfrm flipV="1">
            <a:off x="5796332" y="6366421"/>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a:extLst>
              <a:ext uri="{FF2B5EF4-FFF2-40B4-BE49-F238E27FC236}">
                <a16:creationId xmlns:a16="http://schemas.microsoft.com/office/drawing/2014/main" id="{1D9A9C8C-1E07-4034-885A-16A6AAAD5757}"/>
              </a:ext>
            </a:extLst>
          </p:cNvPr>
          <p:cNvSpPr/>
          <p:nvPr/>
        </p:nvSpPr>
        <p:spPr>
          <a:xfrm flipV="1">
            <a:off x="4117695" y="6921921"/>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a:extLst>
              <a:ext uri="{FF2B5EF4-FFF2-40B4-BE49-F238E27FC236}">
                <a16:creationId xmlns:a16="http://schemas.microsoft.com/office/drawing/2014/main" id="{4A219F13-3156-47A5-81D6-70722319AB89}"/>
              </a:ext>
            </a:extLst>
          </p:cNvPr>
          <p:cNvSpPr/>
          <p:nvPr/>
        </p:nvSpPr>
        <p:spPr>
          <a:xfrm flipV="1">
            <a:off x="4957141" y="8629593"/>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0A111B2D-B057-4E04-94B4-D5BA093F4B5F}"/>
              </a:ext>
            </a:extLst>
          </p:cNvPr>
          <p:cNvSpPr/>
          <p:nvPr/>
        </p:nvSpPr>
        <p:spPr>
          <a:xfrm>
            <a:off x="3528850" y="2225401"/>
            <a:ext cx="14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本事業に</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en-US" altLang="ja-JP" sz="1200">
                <a:latin typeface="BIZ UDPゴシック" panose="020B0400000000000000" pitchFamily="50" charset="-128"/>
                <a:ea typeface="BIZ UDPゴシック" panose="020B0400000000000000" pitchFamily="50" charset="-128"/>
              </a:rPr>
              <a:t>HP</a:t>
            </a:r>
            <a:r>
              <a:rPr kumimoji="1" lang="ja-JP" altLang="en-US" sz="1200">
                <a:latin typeface="BIZ UDPゴシック" panose="020B0400000000000000" pitchFamily="50" charset="-128"/>
                <a:ea typeface="BIZ UDPゴシック" panose="020B0400000000000000" pitchFamily="50" charset="-128"/>
              </a:rPr>
              <a:t>から申込み</a:t>
            </a:r>
          </a:p>
        </p:txBody>
      </p:sp>
      <p:sp>
        <p:nvSpPr>
          <p:cNvPr id="78" name="正方形/長方形 77">
            <a:extLst>
              <a:ext uri="{FF2B5EF4-FFF2-40B4-BE49-F238E27FC236}">
                <a16:creationId xmlns:a16="http://schemas.microsoft.com/office/drawing/2014/main" id="{63F80D09-2F55-470D-9532-D6E3BFEF28AF}"/>
              </a:ext>
            </a:extLst>
          </p:cNvPr>
          <p:cNvSpPr/>
          <p:nvPr/>
        </p:nvSpPr>
        <p:spPr>
          <a:xfrm>
            <a:off x="3528850" y="1617045"/>
            <a:ext cx="14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貴社</a:t>
            </a:r>
          </a:p>
        </p:txBody>
      </p:sp>
      <p:sp>
        <p:nvSpPr>
          <p:cNvPr id="79" name="正方形/長方形 78">
            <a:extLst>
              <a:ext uri="{FF2B5EF4-FFF2-40B4-BE49-F238E27FC236}">
                <a16:creationId xmlns:a16="http://schemas.microsoft.com/office/drawing/2014/main" id="{DA0FB7C2-C973-480B-98D2-42F3723C439F}"/>
              </a:ext>
            </a:extLst>
          </p:cNvPr>
          <p:cNvSpPr/>
          <p:nvPr/>
        </p:nvSpPr>
        <p:spPr>
          <a:xfrm>
            <a:off x="3528850" y="2833757"/>
            <a:ext cx="14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事前説明会参加</a:t>
            </a:r>
          </a:p>
        </p:txBody>
      </p:sp>
      <p:sp>
        <p:nvSpPr>
          <p:cNvPr id="80" name="正方形/長方形 79">
            <a:extLst>
              <a:ext uri="{FF2B5EF4-FFF2-40B4-BE49-F238E27FC236}">
                <a16:creationId xmlns:a16="http://schemas.microsoft.com/office/drawing/2014/main" id="{5F9DB10A-649D-4DAC-A55A-64C1AB4EFD25}"/>
              </a:ext>
            </a:extLst>
          </p:cNvPr>
          <p:cNvSpPr/>
          <p:nvPr/>
        </p:nvSpPr>
        <p:spPr>
          <a:xfrm>
            <a:off x="3528850" y="3442113"/>
            <a:ext cx="14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企業説明</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（海外ジョブフェア）</a:t>
            </a:r>
          </a:p>
        </p:txBody>
      </p:sp>
      <p:sp>
        <p:nvSpPr>
          <p:cNvPr id="82" name="正方形/長方形 81">
            <a:extLst>
              <a:ext uri="{FF2B5EF4-FFF2-40B4-BE49-F238E27FC236}">
                <a16:creationId xmlns:a16="http://schemas.microsoft.com/office/drawing/2014/main" id="{45E64E9D-A3C2-4EDC-B00B-1E20969F7C55}"/>
              </a:ext>
            </a:extLst>
          </p:cNvPr>
          <p:cNvSpPr/>
          <p:nvPr/>
        </p:nvSpPr>
        <p:spPr>
          <a:xfrm>
            <a:off x="3528850" y="4050469"/>
            <a:ext cx="147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貴社にて</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募集・選考・採用</a:t>
            </a:r>
          </a:p>
        </p:txBody>
      </p:sp>
      <p:sp>
        <p:nvSpPr>
          <p:cNvPr id="83" name="二等辺三角形 82">
            <a:extLst>
              <a:ext uri="{FF2B5EF4-FFF2-40B4-BE49-F238E27FC236}">
                <a16:creationId xmlns:a16="http://schemas.microsoft.com/office/drawing/2014/main" id="{886DB026-4AC6-46C3-ABD9-026996AA5D56}"/>
              </a:ext>
            </a:extLst>
          </p:cNvPr>
          <p:cNvSpPr/>
          <p:nvPr/>
        </p:nvSpPr>
        <p:spPr>
          <a:xfrm flipV="1">
            <a:off x="4050698" y="3907570"/>
            <a:ext cx="43200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a:extLst>
              <a:ext uri="{FF2B5EF4-FFF2-40B4-BE49-F238E27FC236}">
                <a16:creationId xmlns:a16="http://schemas.microsoft.com/office/drawing/2014/main" id="{DE5241EA-67C5-4349-80E7-1E2C4F7CBCCE}"/>
              </a:ext>
            </a:extLst>
          </p:cNvPr>
          <p:cNvSpPr/>
          <p:nvPr/>
        </p:nvSpPr>
        <p:spPr>
          <a:xfrm flipV="1">
            <a:off x="4050698" y="3303065"/>
            <a:ext cx="43200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二等辺三角形 84">
            <a:extLst>
              <a:ext uri="{FF2B5EF4-FFF2-40B4-BE49-F238E27FC236}">
                <a16:creationId xmlns:a16="http://schemas.microsoft.com/office/drawing/2014/main" id="{BBBE5B6B-89F9-461A-8273-8E036B4B32C2}"/>
              </a:ext>
            </a:extLst>
          </p:cNvPr>
          <p:cNvSpPr/>
          <p:nvPr/>
        </p:nvSpPr>
        <p:spPr>
          <a:xfrm flipV="1">
            <a:off x="4050698" y="2697599"/>
            <a:ext cx="43200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二等辺三角形 85">
            <a:extLst>
              <a:ext uri="{FF2B5EF4-FFF2-40B4-BE49-F238E27FC236}">
                <a16:creationId xmlns:a16="http://schemas.microsoft.com/office/drawing/2014/main" id="{69A4D9A0-D982-4820-BEFB-F125C6D8E0BA}"/>
              </a:ext>
            </a:extLst>
          </p:cNvPr>
          <p:cNvSpPr/>
          <p:nvPr/>
        </p:nvSpPr>
        <p:spPr>
          <a:xfrm flipV="1">
            <a:off x="4050698" y="2083944"/>
            <a:ext cx="43200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1DC9E91B-86BD-45BB-BEF9-8396C8F0EB78}"/>
              </a:ext>
            </a:extLst>
          </p:cNvPr>
          <p:cNvSpPr/>
          <p:nvPr/>
        </p:nvSpPr>
        <p:spPr>
          <a:xfrm>
            <a:off x="5447388" y="7113798"/>
            <a:ext cx="1130400"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貴社求人確認</a:t>
            </a:r>
          </a:p>
        </p:txBody>
      </p:sp>
      <p:sp>
        <p:nvSpPr>
          <p:cNvPr id="66" name="正方形/長方形 65">
            <a:extLst>
              <a:ext uri="{FF2B5EF4-FFF2-40B4-BE49-F238E27FC236}">
                <a16:creationId xmlns:a16="http://schemas.microsoft.com/office/drawing/2014/main" id="{0C1B91B5-82C6-4714-8DA3-B06CD10BA4E0}"/>
              </a:ext>
            </a:extLst>
          </p:cNvPr>
          <p:cNvSpPr/>
          <p:nvPr/>
        </p:nvSpPr>
        <p:spPr>
          <a:xfrm>
            <a:off x="3768495" y="7683022"/>
            <a:ext cx="1130400"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人材スカウト</a:t>
            </a:r>
          </a:p>
        </p:txBody>
      </p:sp>
      <p:sp>
        <p:nvSpPr>
          <p:cNvPr id="69" name="正方形/長方形 68">
            <a:extLst>
              <a:ext uri="{FF2B5EF4-FFF2-40B4-BE49-F238E27FC236}">
                <a16:creationId xmlns:a16="http://schemas.microsoft.com/office/drawing/2014/main" id="{F30CE18F-FBE0-4389-B296-62367827AB41}"/>
              </a:ext>
            </a:extLst>
          </p:cNvPr>
          <p:cNvSpPr/>
          <p:nvPr/>
        </p:nvSpPr>
        <p:spPr>
          <a:xfrm>
            <a:off x="5447388" y="7673741"/>
            <a:ext cx="1130400" cy="329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BIZ UDPゴシック" panose="020B0400000000000000" pitchFamily="50" charset="-128"/>
                <a:ea typeface="BIZ UDPゴシック" panose="020B0400000000000000" pitchFamily="50" charset="-128"/>
              </a:rPr>
              <a:t>貴社へ応募</a:t>
            </a:r>
          </a:p>
        </p:txBody>
      </p:sp>
      <p:sp>
        <p:nvSpPr>
          <p:cNvPr id="70" name="二等辺三角形 69">
            <a:extLst>
              <a:ext uri="{FF2B5EF4-FFF2-40B4-BE49-F238E27FC236}">
                <a16:creationId xmlns:a16="http://schemas.microsoft.com/office/drawing/2014/main" id="{9F13CE7E-60AD-47C5-989F-B7E09414DB74}"/>
              </a:ext>
            </a:extLst>
          </p:cNvPr>
          <p:cNvSpPr/>
          <p:nvPr/>
        </p:nvSpPr>
        <p:spPr>
          <a:xfrm flipV="1">
            <a:off x="5796332" y="7491145"/>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二等辺三角形 87">
            <a:extLst>
              <a:ext uri="{FF2B5EF4-FFF2-40B4-BE49-F238E27FC236}">
                <a16:creationId xmlns:a16="http://schemas.microsoft.com/office/drawing/2014/main" id="{4E2C5C2C-FB6D-4029-B9A5-86D17261B399}"/>
              </a:ext>
            </a:extLst>
          </p:cNvPr>
          <p:cNvSpPr/>
          <p:nvPr/>
        </p:nvSpPr>
        <p:spPr>
          <a:xfrm flipV="1">
            <a:off x="5796332" y="6921921"/>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二等辺三角形 88">
            <a:extLst>
              <a:ext uri="{FF2B5EF4-FFF2-40B4-BE49-F238E27FC236}">
                <a16:creationId xmlns:a16="http://schemas.microsoft.com/office/drawing/2014/main" id="{CD132EED-C025-4A11-A20E-EFDF75EE080D}"/>
              </a:ext>
            </a:extLst>
          </p:cNvPr>
          <p:cNvSpPr/>
          <p:nvPr/>
        </p:nvSpPr>
        <p:spPr>
          <a:xfrm flipV="1">
            <a:off x="4117695" y="7491145"/>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二等辺三角形 89">
            <a:extLst>
              <a:ext uri="{FF2B5EF4-FFF2-40B4-BE49-F238E27FC236}">
                <a16:creationId xmlns:a16="http://schemas.microsoft.com/office/drawing/2014/main" id="{10238395-4B0B-489D-BC2E-636F5C687B21}"/>
              </a:ext>
            </a:extLst>
          </p:cNvPr>
          <p:cNvSpPr/>
          <p:nvPr/>
        </p:nvSpPr>
        <p:spPr>
          <a:xfrm flipV="1">
            <a:off x="5797163" y="8055117"/>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二等辺三角形 90">
            <a:extLst>
              <a:ext uri="{FF2B5EF4-FFF2-40B4-BE49-F238E27FC236}">
                <a16:creationId xmlns:a16="http://schemas.microsoft.com/office/drawing/2014/main" id="{1B0951E9-8479-46A0-B301-313CC25BA530}"/>
              </a:ext>
            </a:extLst>
          </p:cNvPr>
          <p:cNvSpPr/>
          <p:nvPr/>
        </p:nvSpPr>
        <p:spPr>
          <a:xfrm flipV="1">
            <a:off x="4118526" y="8055117"/>
            <a:ext cx="432000" cy="144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図形&#10;&#10;自動的に生成された説明">
            <a:extLst>
              <a:ext uri="{FF2B5EF4-FFF2-40B4-BE49-F238E27FC236}">
                <a16:creationId xmlns:a16="http://schemas.microsoft.com/office/drawing/2014/main" id="{C4DF00C4-8759-4A96-A652-DEFBF3A52A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9644" y="4377854"/>
            <a:ext cx="560857" cy="420643"/>
          </a:xfrm>
          <a:prstGeom prst="rect">
            <a:avLst/>
          </a:prstGeom>
        </p:spPr>
      </p:pic>
      <p:sp>
        <p:nvSpPr>
          <p:cNvPr id="97" name="テキスト ボックス 96">
            <a:extLst>
              <a:ext uri="{FF2B5EF4-FFF2-40B4-BE49-F238E27FC236}">
                <a16:creationId xmlns:a16="http://schemas.microsoft.com/office/drawing/2014/main" id="{BC0B8A86-E3D6-4C38-BF31-AEDBABB8ECEA}"/>
              </a:ext>
            </a:extLst>
          </p:cNvPr>
          <p:cNvSpPr txBox="1"/>
          <p:nvPr/>
        </p:nvSpPr>
        <p:spPr>
          <a:xfrm>
            <a:off x="5241471" y="4245362"/>
            <a:ext cx="1020053"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バングラデシュ</a:t>
            </a:r>
          </a:p>
        </p:txBody>
      </p:sp>
      <p:pic>
        <p:nvPicPr>
          <p:cNvPr id="2" name="図 1">
            <a:extLst>
              <a:ext uri="{FF2B5EF4-FFF2-40B4-BE49-F238E27FC236}">
                <a16:creationId xmlns:a16="http://schemas.microsoft.com/office/drawing/2014/main" id="{21C04537-C0F6-49A8-992F-6130C76BD900}"/>
              </a:ext>
            </a:extLst>
          </p:cNvPr>
          <p:cNvPicPr>
            <a:picLocks noChangeAspect="1"/>
          </p:cNvPicPr>
          <p:nvPr/>
        </p:nvPicPr>
        <p:blipFill>
          <a:blip r:embed="rId14"/>
          <a:stretch>
            <a:fillRect/>
          </a:stretch>
        </p:blipFill>
        <p:spPr>
          <a:xfrm>
            <a:off x="5981321" y="9551330"/>
            <a:ext cx="879999" cy="879999"/>
          </a:xfrm>
          <a:prstGeom prst="rect">
            <a:avLst/>
          </a:prstGeom>
        </p:spPr>
      </p:pic>
    </p:spTree>
    <p:extLst>
      <p:ext uri="{BB962C8B-B14F-4D97-AF65-F5344CB8AC3E}">
        <p14:creationId xmlns:p14="http://schemas.microsoft.com/office/powerpoint/2010/main" val="9735354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848dec-2370-4d97-8a9e-c7ea7c15b2b9" xsi:nil="true"/>
    <lcf76f155ced4ddcb4097134ff3c332f xmlns="2bb7da16-2950-4f36-a3b0-3fa27cd6560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36AEEFA9BB14245B2C2A217329A91D7" ma:contentTypeVersion="10" ma:contentTypeDescription="新しいドキュメントを作成します。" ma:contentTypeScope="" ma:versionID="a9aed4408e96ade8ac194123bb1fe0ec">
  <xsd:schema xmlns:xsd="http://www.w3.org/2001/XMLSchema" xmlns:xs="http://www.w3.org/2001/XMLSchema" xmlns:p="http://schemas.microsoft.com/office/2006/metadata/properties" xmlns:ns2="2bb7da16-2950-4f36-a3b0-3fa27cd65603" xmlns:ns3="81848dec-2370-4d97-8a9e-c7ea7c15b2b9" targetNamespace="http://schemas.microsoft.com/office/2006/metadata/properties" ma:root="true" ma:fieldsID="ff0ee0c8c664c99d442ad374e2eb78fd" ns2:_="" ns3:_="">
    <xsd:import namespace="2bb7da16-2950-4f36-a3b0-3fa27cd65603"/>
    <xsd:import namespace="81848dec-2370-4d97-8a9e-c7ea7c15b2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7da16-2950-4f36-a3b0-3fa27cd65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9747081-4147-4cd4-b072-3e7249071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48dec-2370-4d97-8a9e-c7ea7c15b2b9"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9413a95c-60e7-45fe-92f6-6e151786cefc}" ma:internalName="TaxCatchAll" ma:showField="CatchAllData" ma:web="81848dec-2370-4d97-8a9e-c7ea7c15b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EE98DA-CEDF-4233-8550-525F1043F51B}">
  <ds:schemaRefs>
    <ds:schemaRef ds:uri="81848dec-2370-4d97-8a9e-c7ea7c15b2b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bb7da16-2950-4f36-a3b0-3fa27cd65603"/>
    <ds:schemaRef ds:uri="http://www.w3.org/XML/1998/namespace"/>
  </ds:schemaRefs>
</ds:datastoreItem>
</file>

<file path=customXml/itemProps2.xml><?xml version="1.0" encoding="utf-8"?>
<ds:datastoreItem xmlns:ds="http://schemas.openxmlformats.org/officeDocument/2006/customXml" ds:itemID="{BCDC3E57-A5FC-4B1B-B28C-DEC66F85E79E}">
  <ds:schemaRefs>
    <ds:schemaRef ds:uri="http://schemas.microsoft.com/sharepoint/v3/contenttype/forms"/>
  </ds:schemaRefs>
</ds:datastoreItem>
</file>

<file path=customXml/itemProps3.xml><?xml version="1.0" encoding="utf-8"?>
<ds:datastoreItem xmlns:ds="http://schemas.openxmlformats.org/officeDocument/2006/customXml" ds:itemID="{F15FD48D-6C81-4584-A5C4-3F0CF7082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7da16-2950-4f36-a3b0-3fa27cd65603"/>
    <ds:schemaRef ds:uri="81848dec-2370-4d97-8a9e-c7ea7c15b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323</TotalTime>
  <Words>631</Words>
  <Application>Microsoft Office PowerPoint</Application>
  <PresentationFormat>ユーザー設定</PresentationFormat>
  <Paragraphs>113</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浅見 義彰/パソナ</dc:creator>
  <cp:lastModifiedBy>Etsuko</cp:lastModifiedBy>
  <cp:revision>26</cp:revision>
  <cp:lastPrinted>2022-09-05T02:24:53Z</cp:lastPrinted>
  <dcterms:created xsi:type="dcterms:W3CDTF">2021-08-12T00:06:53Z</dcterms:created>
  <dcterms:modified xsi:type="dcterms:W3CDTF">2022-12-05T02:29:23Z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0x010100F36AEEFA9BB14245B2C2A217329A91D7</vt:lpwstr>
  </property>
  <property fmtid="{D5CDD505-2E9C-101B-9397-08002B2CF9AE}" pid="3" name="MediaServiceImageTags">
    <vt:lpwstr/>
  </property>
</Properties>
</file>